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Josefin Slab"/>
      <p:regular r:id="rId27"/>
      <p:bold r:id="rId28"/>
      <p:italic r:id="rId29"/>
      <p:boldItalic r:id="rId30"/>
    </p:embeddedFont>
    <p:embeddedFont>
      <p:font typeface="Anton"/>
      <p:regular r:id="rId31"/>
    </p:embeddedFont>
    <p:embeddedFont>
      <p:font typeface="Fira Sans Condensed Light"/>
      <p:regular r:id="rId32"/>
      <p:bold r:id="rId33"/>
      <p:italic r:id="rId34"/>
      <p:boldItalic r:id="rId35"/>
    </p:embeddedFont>
    <p:embeddedFont>
      <p:font typeface="Fira Sans Condensed"/>
      <p:regular r:id="rId36"/>
      <p:bold r:id="rId37"/>
      <p:italic r:id="rId38"/>
      <p:boldItalic r:id="rId39"/>
    </p:embeddedFont>
    <p:embeddedFont>
      <p:font typeface="Advent Pro Light"/>
      <p:regular r:id="rId40"/>
      <p:bold r:id="rId41"/>
    </p:embeddedFont>
    <p:embeddedFont>
      <p:font typeface="Rajdhani"/>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AdventProLight-regular.fntdata"/><Relationship Id="rId20" Type="http://schemas.openxmlformats.org/officeDocument/2006/relationships/slide" Target="slides/slide16.xml"/><Relationship Id="rId42" Type="http://schemas.openxmlformats.org/officeDocument/2006/relationships/font" Target="fonts/Rajdhani-regular.fntdata"/><Relationship Id="rId41" Type="http://schemas.openxmlformats.org/officeDocument/2006/relationships/font" Target="fonts/AdventProLight-bold.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Rajdhani-bold.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JosefinSlab-bold.fntdata"/><Relationship Id="rId27" Type="http://schemas.openxmlformats.org/officeDocument/2006/relationships/font" Target="fonts/JosefinSlab-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JosefinSlab-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Anton-regular.fntdata"/><Relationship Id="rId30" Type="http://schemas.openxmlformats.org/officeDocument/2006/relationships/font" Target="fonts/JosefinSlab-boldItalic.fntdata"/><Relationship Id="rId11" Type="http://schemas.openxmlformats.org/officeDocument/2006/relationships/slide" Target="slides/slide7.xml"/><Relationship Id="rId33" Type="http://schemas.openxmlformats.org/officeDocument/2006/relationships/font" Target="fonts/FiraSansCondensedLight-bold.fntdata"/><Relationship Id="rId10" Type="http://schemas.openxmlformats.org/officeDocument/2006/relationships/slide" Target="slides/slide6.xml"/><Relationship Id="rId32" Type="http://schemas.openxmlformats.org/officeDocument/2006/relationships/font" Target="fonts/FiraSansCondensedLight-regular.fntdata"/><Relationship Id="rId13" Type="http://schemas.openxmlformats.org/officeDocument/2006/relationships/slide" Target="slides/slide9.xml"/><Relationship Id="rId35" Type="http://schemas.openxmlformats.org/officeDocument/2006/relationships/font" Target="fonts/FiraSansCondensedLight-boldItalic.fntdata"/><Relationship Id="rId12" Type="http://schemas.openxmlformats.org/officeDocument/2006/relationships/slide" Target="slides/slide8.xml"/><Relationship Id="rId34" Type="http://schemas.openxmlformats.org/officeDocument/2006/relationships/font" Target="fonts/FiraSansCondensedLight-italic.fntdata"/><Relationship Id="rId15" Type="http://schemas.openxmlformats.org/officeDocument/2006/relationships/slide" Target="slides/slide11.xml"/><Relationship Id="rId37" Type="http://schemas.openxmlformats.org/officeDocument/2006/relationships/font" Target="fonts/FiraSansCondensed-bold.fntdata"/><Relationship Id="rId14" Type="http://schemas.openxmlformats.org/officeDocument/2006/relationships/slide" Target="slides/slide10.xml"/><Relationship Id="rId36" Type="http://schemas.openxmlformats.org/officeDocument/2006/relationships/font" Target="fonts/FiraSansCondensed-regular.fntdata"/><Relationship Id="rId17" Type="http://schemas.openxmlformats.org/officeDocument/2006/relationships/slide" Target="slides/slide13.xml"/><Relationship Id="rId39" Type="http://schemas.openxmlformats.org/officeDocument/2006/relationships/font" Target="fonts/FiraSansCondensed-boldItalic.fntdata"/><Relationship Id="rId16" Type="http://schemas.openxmlformats.org/officeDocument/2006/relationships/slide" Target="slides/slide12.xml"/><Relationship Id="rId38" Type="http://schemas.openxmlformats.org/officeDocument/2006/relationships/font" Target="fonts/FiraSansCondense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39f0977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139f0977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3a4ac080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13a4ac080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65abef0139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5abef0139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13a4ac0801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13a4ac0801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13a4ac0801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13a4ac0801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3a4ac0801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3a4ac0801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3a4ac0801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13a4ac0801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13a4ac0801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13a4ac080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13a4ac0801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13a4ac080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708a6ee8a1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708a6ee8a1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65abef0139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5abef0139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13a4ac0801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13a4ac0801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137372d62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137372d62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708a6ee8a1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708a6ee8a1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37372d62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37372d62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708a6ee8a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08a6ee8a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708a6ee8a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08a6ee8a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4d0714c7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14d0714c7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708a6ee8a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08a6ee8a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14d0714c7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14d0714c7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4d733ee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14d733ee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3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3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3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8.jpg"/></Relationships>
</file>

<file path=ppt/slides/_rels/slide22.xml.rels><?xml version="1.0" encoding="UTF-8" standalone="yes"?><Relationships xmlns="http://schemas.openxmlformats.org/package/2006/relationships"><Relationship Id="rId11" Type="http://schemas.openxmlformats.org/officeDocument/2006/relationships/hyperlink" Target="https://www.analyticsvidhya.com/blog/2021/09/gradient-boosting-algorithm-a-complete-guide-for-beginners/" TargetMode="External"/><Relationship Id="rId10" Type="http://schemas.openxmlformats.org/officeDocument/2006/relationships/hyperlink" Target="https://www.analyticsvidhya.com/blog/2021/08/decision-tree-algorithm/" TargetMode="External"/><Relationship Id="rId12" Type="http://schemas.openxmlformats.org/officeDocument/2006/relationships/hyperlink" Target="https://www.analyticsvidhya.com/blog/2021/06/understanding-random-forest/" TargetMode="External"/><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37.jpg"/><Relationship Id="rId4" Type="http://schemas.openxmlformats.org/officeDocument/2006/relationships/hyperlink" Target="https://www.kaggle.com/primaryobjects/voicegender" TargetMode="External"/><Relationship Id="rId9" Type="http://schemas.openxmlformats.org/officeDocument/2006/relationships/hyperlink" Target="https://www.analyticsvidhya.com/blog/2020/04/confusion-matrix-machine-learning/" TargetMode="External"/><Relationship Id="rId5" Type="http://schemas.openxmlformats.org/officeDocument/2006/relationships/hyperlink" Target="https://scikit-learn.org/stable/modules/generated/sklearn.ensemble.RandomForestClassifier.html" TargetMode="External"/><Relationship Id="rId6" Type="http://schemas.openxmlformats.org/officeDocument/2006/relationships/hyperlink" Target="http://cs229.stanford.edu/proj2014/Kunyu%20Chen,%20Gender%20Identification%20by%20Voice.pdf" TargetMode="External"/><Relationship Id="rId7" Type="http://schemas.openxmlformats.org/officeDocument/2006/relationships/hyperlink" Target="https://github.com/Kashika31/Gender-Recognition-by-Voice-Using-Machine-Learning/blob/master/Project%20Report.pdf" TargetMode="External"/><Relationship Id="rId8" Type="http://schemas.openxmlformats.org/officeDocument/2006/relationships/hyperlink" Target="https://streamlit.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6.jp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18.png"/><Relationship Id="rId7" Type="http://schemas.openxmlformats.org/officeDocument/2006/relationships/image" Target="../media/image21.png"/><Relationship Id="rId8"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0" y="412000"/>
            <a:ext cx="4842000" cy="367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ajdhani"/>
                <a:ea typeface="Rajdhani"/>
                <a:cs typeface="Rajdhani"/>
                <a:sym typeface="Rajdhani"/>
              </a:rPr>
              <a:t>Gender Recognition By Voice</a:t>
            </a:r>
            <a:endParaRPr>
              <a:latin typeface="Rajdhani"/>
              <a:ea typeface="Rajdhani"/>
              <a:cs typeface="Rajdhani"/>
              <a:sym typeface="Rajdhani"/>
            </a:endParaRPr>
          </a:p>
        </p:txBody>
      </p:sp>
      <p:pic>
        <p:nvPicPr>
          <p:cNvPr id="99" name="Google Shape;99;p22"/>
          <p:cNvPicPr preferRelativeResize="0"/>
          <p:nvPr/>
        </p:nvPicPr>
        <p:blipFill rotWithShape="1">
          <a:blip r:embed="rId4">
            <a:alphaModFix/>
          </a:blip>
          <a:srcRect b="5495" l="6664" r="6220" t="4858"/>
          <a:stretch/>
        </p:blipFill>
        <p:spPr>
          <a:xfrm>
            <a:off x="4548350" y="6530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31"/>
          <p:cNvSpPr txBox="1"/>
          <p:nvPr>
            <p:ph type="title"/>
          </p:nvPr>
        </p:nvSpPr>
        <p:spPr>
          <a:xfrm>
            <a:off x="388600" y="339350"/>
            <a:ext cx="4644300" cy="80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Dataset</a:t>
            </a:r>
            <a:endParaRPr/>
          </a:p>
        </p:txBody>
      </p:sp>
      <p:sp>
        <p:nvSpPr>
          <p:cNvPr id="236" name="Google Shape;236;p31"/>
          <p:cNvSpPr txBox="1"/>
          <p:nvPr/>
        </p:nvSpPr>
        <p:spPr>
          <a:xfrm>
            <a:off x="4216175" y="1311275"/>
            <a:ext cx="33324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CSV file</a:t>
            </a:r>
            <a:endParaRPr>
              <a:solidFill>
                <a:schemeClr val="lt2"/>
              </a:solidFill>
              <a:latin typeface="Fira Sans Condensed Light"/>
              <a:ea typeface="Fira Sans Condensed Light"/>
              <a:cs typeface="Fira Sans Condensed Light"/>
              <a:sym typeface="Fira Sans Condensed Light"/>
            </a:endParaRPr>
          </a:p>
        </p:txBody>
      </p:sp>
      <p:sp>
        <p:nvSpPr>
          <p:cNvPr id="237" name="Google Shape;237;p31"/>
          <p:cNvSpPr/>
          <p:nvPr/>
        </p:nvSpPr>
        <p:spPr>
          <a:xfrm rot="5400000">
            <a:off x="1795325" y="2018425"/>
            <a:ext cx="912300" cy="9123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1"/>
          <p:cNvSpPr/>
          <p:nvPr/>
        </p:nvSpPr>
        <p:spPr>
          <a:xfrm rot="5400000">
            <a:off x="1965125" y="2188225"/>
            <a:ext cx="572700" cy="5727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1"/>
          <p:cNvSpPr/>
          <p:nvPr/>
        </p:nvSpPr>
        <p:spPr>
          <a:xfrm rot="5400000">
            <a:off x="1266100" y="3378250"/>
            <a:ext cx="450600" cy="4506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1"/>
          <p:cNvSpPr/>
          <p:nvPr/>
        </p:nvSpPr>
        <p:spPr>
          <a:xfrm rot="5400000">
            <a:off x="2730525" y="3378250"/>
            <a:ext cx="450600" cy="4506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 name="Google Shape;241;p31"/>
          <p:cNvCxnSpPr>
            <a:stCxn id="240" idx="1"/>
            <a:endCxn id="237" idx="3"/>
          </p:cNvCxnSpPr>
          <p:nvPr/>
        </p:nvCxnSpPr>
        <p:spPr>
          <a:xfrm flipH="1" rot="5400000">
            <a:off x="2379825" y="2802250"/>
            <a:ext cx="447600" cy="704400"/>
          </a:xfrm>
          <a:prstGeom prst="bentConnector3">
            <a:avLst>
              <a:gd fmla="val 49992" name="adj1"/>
            </a:avLst>
          </a:prstGeom>
          <a:noFill/>
          <a:ln cap="flat" cmpd="sng" w="19050">
            <a:solidFill>
              <a:schemeClr val="lt2"/>
            </a:solidFill>
            <a:prstDash val="solid"/>
            <a:round/>
            <a:headEnd len="med" w="med" type="none"/>
            <a:tailEnd len="med" w="med" type="none"/>
          </a:ln>
        </p:spPr>
      </p:cxnSp>
      <p:cxnSp>
        <p:nvCxnSpPr>
          <p:cNvPr id="242" name="Google Shape;242;p31"/>
          <p:cNvCxnSpPr>
            <a:stCxn id="237" idx="3"/>
            <a:endCxn id="239" idx="1"/>
          </p:cNvCxnSpPr>
          <p:nvPr/>
        </p:nvCxnSpPr>
        <p:spPr>
          <a:xfrm rot="5400000">
            <a:off x="1647575" y="2774425"/>
            <a:ext cx="447600" cy="760200"/>
          </a:xfrm>
          <a:prstGeom prst="bentConnector3">
            <a:avLst>
              <a:gd fmla="val 49992" name="adj1"/>
            </a:avLst>
          </a:prstGeom>
          <a:noFill/>
          <a:ln cap="flat" cmpd="sng" w="19050">
            <a:solidFill>
              <a:schemeClr val="lt2"/>
            </a:solidFill>
            <a:prstDash val="solid"/>
            <a:round/>
            <a:headEnd len="med" w="med" type="none"/>
            <a:tailEnd len="med" w="med" type="none"/>
          </a:ln>
        </p:spPr>
      </p:cxnSp>
      <p:grpSp>
        <p:nvGrpSpPr>
          <p:cNvPr id="243" name="Google Shape;243;p31"/>
          <p:cNvGrpSpPr/>
          <p:nvPr/>
        </p:nvGrpSpPr>
        <p:grpSpPr>
          <a:xfrm>
            <a:off x="1350311" y="3425676"/>
            <a:ext cx="282174" cy="355735"/>
            <a:chOff x="7144274" y="1500214"/>
            <a:chExt cx="282174" cy="355735"/>
          </a:xfrm>
        </p:grpSpPr>
        <p:sp>
          <p:nvSpPr>
            <p:cNvPr id="244" name="Google Shape;244;p31"/>
            <p:cNvSpPr/>
            <p:nvPr/>
          </p:nvSpPr>
          <p:spPr>
            <a:xfrm>
              <a:off x="7245745" y="1613375"/>
              <a:ext cx="10613" cy="16252"/>
            </a:xfrm>
            <a:custGeom>
              <a:rect b="b" l="l" r="r" t="t"/>
              <a:pathLst>
                <a:path extrusionOk="0" h="513" w="335">
                  <a:moveTo>
                    <a:pt x="167" y="0"/>
                  </a:moveTo>
                  <a:cubicBezTo>
                    <a:pt x="72" y="0"/>
                    <a:pt x="1" y="72"/>
                    <a:pt x="1" y="167"/>
                  </a:cubicBezTo>
                  <a:lnTo>
                    <a:pt x="1" y="346"/>
                  </a:lnTo>
                  <a:cubicBezTo>
                    <a:pt x="1" y="429"/>
                    <a:pt x="72" y="512"/>
                    <a:pt x="167" y="512"/>
                  </a:cubicBezTo>
                  <a:cubicBezTo>
                    <a:pt x="251" y="512"/>
                    <a:pt x="334" y="429"/>
                    <a:pt x="334" y="346"/>
                  </a:cubicBezTo>
                  <a:lnTo>
                    <a:pt x="334" y="167"/>
                  </a:lnTo>
                  <a:cubicBezTo>
                    <a:pt x="334" y="72"/>
                    <a:pt x="251"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1"/>
            <p:cNvSpPr/>
            <p:nvPr/>
          </p:nvSpPr>
          <p:spPr>
            <a:xfrm>
              <a:off x="7313635" y="1613375"/>
              <a:ext cx="10613" cy="16252"/>
            </a:xfrm>
            <a:custGeom>
              <a:rect b="b" l="l" r="r" t="t"/>
              <a:pathLst>
                <a:path extrusionOk="0" h="513" w="335">
                  <a:moveTo>
                    <a:pt x="168" y="0"/>
                  </a:moveTo>
                  <a:cubicBezTo>
                    <a:pt x="72" y="0"/>
                    <a:pt x="1" y="72"/>
                    <a:pt x="1" y="167"/>
                  </a:cubicBezTo>
                  <a:lnTo>
                    <a:pt x="1" y="346"/>
                  </a:lnTo>
                  <a:cubicBezTo>
                    <a:pt x="1" y="429"/>
                    <a:pt x="72" y="512"/>
                    <a:pt x="168" y="512"/>
                  </a:cubicBezTo>
                  <a:cubicBezTo>
                    <a:pt x="251" y="512"/>
                    <a:pt x="334" y="429"/>
                    <a:pt x="334" y="346"/>
                  </a:cubicBezTo>
                  <a:lnTo>
                    <a:pt x="334" y="167"/>
                  </a:lnTo>
                  <a:cubicBezTo>
                    <a:pt x="334" y="72"/>
                    <a:pt x="251" y="0"/>
                    <a:pt x="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1"/>
            <p:cNvSpPr/>
            <p:nvPr/>
          </p:nvSpPr>
          <p:spPr>
            <a:xfrm>
              <a:off x="7262345" y="1653070"/>
              <a:ext cx="45302" cy="16157"/>
            </a:xfrm>
            <a:custGeom>
              <a:rect b="b" l="l" r="r" t="t"/>
              <a:pathLst>
                <a:path extrusionOk="0" h="510" w="1430">
                  <a:moveTo>
                    <a:pt x="184" y="0"/>
                  </a:moveTo>
                  <a:cubicBezTo>
                    <a:pt x="140" y="0"/>
                    <a:pt x="96" y="15"/>
                    <a:pt x="60" y="45"/>
                  </a:cubicBezTo>
                  <a:cubicBezTo>
                    <a:pt x="1" y="105"/>
                    <a:pt x="1" y="212"/>
                    <a:pt x="60" y="283"/>
                  </a:cubicBezTo>
                  <a:cubicBezTo>
                    <a:pt x="203" y="426"/>
                    <a:pt x="441" y="509"/>
                    <a:pt x="715" y="509"/>
                  </a:cubicBezTo>
                  <a:cubicBezTo>
                    <a:pt x="977" y="509"/>
                    <a:pt x="1215" y="414"/>
                    <a:pt x="1370" y="283"/>
                  </a:cubicBezTo>
                  <a:cubicBezTo>
                    <a:pt x="1429" y="212"/>
                    <a:pt x="1429" y="105"/>
                    <a:pt x="1370" y="45"/>
                  </a:cubicBezTo>
                  <a:cubicBezTo>
                    <a:pt x="1340" y="15"/>
                    <a:pt x="1298" y="0"/>
                    <a:pt x="1255" y="0"/>
                  </a:cubicBezTo>
                  <a:cubicBezTo>
                    <a:pt x="1212" y="0"/>
                    <a:pt x="1167" y="15"/>
                    <a:pt x="1132" y="45"/>
                  </a:cubicBezTo>
                  <a:cubicBezTo>
                    <a:pt x="1072" y="105"/>
                    <a:pt x="917" y="176"/>
                    <a:pt x="715" y="176"/>
                  </a:cubicBezTo>
                  <a:cubicBezTo>
                    <a:pt x="501" y="176"/>
                    <a:pt x="358" y="105"/>
                    <a:pt x="298" y="45"/>
                  </a:cubicBezTo>
                  <a:cubicBezTo>
                    <a:pt x="268" y="15"/>
                    <a:pt x="227" y="0"/>
                    <a:pt x="1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1"/>
            <p:cNvSpPr/>
            <p:nvPr/>
          </p:nvSpPr>
          <p:spPr>
            <a:xfrm>
              <a:off x="7144274" y="1500214"/>
              <a:ext cx="282174" cy="355735"/>
            </a:xfrm>
            <a:custGeom>
              <a:rect b="b" l="l" r="r" t="t"/>
              <a:pathLst>
                <a:path extrusionOk="0" h="11229" w="8907">
                  <a:moveTo>
                    <a:pt x="7299" y="334"/>
                  </a:moveTo>
                  <a:cubicBezTo>
                    <a:pt x="7228" y="1048"/>
                    <a:pt x="6597" y="1608"/>
                    <a:pt x="5871" y="1608"/>
                  </a:cubicBezTo>
                  <a:lnTo>
                    <a:pt x="2656" y="1608"/>
                  </a:lnTo>
                  <a:cubicBezTo>
                    <a:pt x="2561" y="1608"/>
                    <a:pt x="2489" y="1679"/>
                    <a:pt x="2489" y="1775"/>
                  </a:cubicBezTo>
                  <a:cubicBezTo>
                    <a:pt x="2489" y="1858"/>
                    <a:pt x="2561" y="1941"/>
                    <a:pt x="2656" y="1941"/>
                  </a:cubicBezTo>
                  <a:lnTo>
                    <a:pt x="5871" y="1941"/>
                  </a:lnTo>
                  <a:cubicBezTo>
                    <a:pt x="6192" y="1941"/>
                    <a:pt x="6514" y="1846"/>
                    <a:pt x="6776" y="1679"/>
                  </a:cubicBezTo>
                  <a:lnTo>
                    <a:pt x="6776" y="3560"/>
                  </a:lnTo>
                  <a:cubicBezTo>
                    <a:pt x="6776" y="3644"/>
                    <a:pt x="6847" y="3727"/>
                    <a:pt x="6942" y="3727"/>
                  </a:cubicBezTo>
                  <a:lnTo>
                    <a:pt x="7026" y="3727"/>
                  </a:lnTo>
                  <a:cubicBezTo>
                    <a:pt x="7109" y="3727"/>
                    <a:pt x="7180" y="3751"/>
                    <a:pt x="7240" y="3810"/>
                  </a:cubicBezTo>
                  <a:cubicBezTo>
                    <a:pt x="7299" y="3870"/>
                    <a:pt x="7311" y="3941"/>
                    <a:pt x="7311" y="4037"/>
                  </a:cubicBezTo>
                  <a:cubicBezTo>
                    <a:pt x="7299" y="4180"/>
                    <a:pt x="7168" y="4287"/>
                    <a:pt x="7002" y="4287"/>
                  </a:cubicBezTo>
                  <a:lnTo>
                    <a:pt x="6930" y="4287"/>
                  </a:lnTo>
                  <a:lnTo>
                    <a:pt x="6930" y="4275"/>
                  </a:lnTo>
                  <a:cubicBezTo>
                    <a:pt x="6930" y="4180"/>
                    <a:pt x="6847" y="4108"/>
                    <a:pt x="6764" y="4108"/>
                  </a:cubicBezTo>
                  <a:cubicBezTo>
                    <a:pt x="6668" y="4108"/>
                    <a:pt x="6597" y="4180"/>
                    <a:pt x="6597" y="4275"/>
                  </a:cubicBezTo>
                  <a:cubicBezTo>
                    <a:pt x="6597" y="5465"/>
                    <a:pt x="5633" y="6430"/>
                    <a:pt x="4442" y="6430"/>
                  </a:cubicBezTo>
                  <a:cubicBezTo>
                    <a:pt x="3251" y="6430"/>
                    <a:pt x="2287" y="5465"/>
                    <a:pt x="2287" y="4275"/>
                  </a:cubicBezTo>
                  <a:cubicBezTo>
                    <a:pt x="2287" y="4180"/>
                    <a:pt x="2204" y="4108"/>
                    <a:pt x="2120" y="4108"/>
                  </a:cubicBezTo>
                  <a:cubicBezTo>
                    <a:pt x="2025" y="4108"/>
                    <a:pt x="1954" y="4180"/>
                    <a:pt x="1954" y="4275"/>
                  </a:cubicBezTo>
                  <a:lnTo>
                    <a:pt x="1954" y="4287"/>
                  </a:lnTo>
                  <a:lnTo>
                    <a:pt x="1846" y="4287"/>
                  </a:lnTo>
                  <a:cubicBezTo>
                    <a:pt x="1775" y="4287"/>
                    <a:pt x="1704" y="4263"/>
                    <a:pt x="1644" y="4203"/>
                  </a:cubicBezTo>
                  <a:cubicBezTo>
                    <a:pt x="1584" y="4144"/>
                    <a:pt x="1573" y="4061"/>
                    <a:pt x="1573" y="3977"/>
                  </a:cubicBezTo>
                  <a:cubicBezTo>
                    <a:pt x="1584" y="3822"/>
                    <a:pt x="1715" y="3727"/>
                    <a:pt x="1882" y="3727"/>
                  </a:cubicBezTo>
                  <a:lnTo>
                    <a:pt x="1942" y="3727"/>
                  </a:lnTo>
                  <a:cubicBezTo>
                    <a:pt x="2025" y="3727"/>
                    <a:pt x="2108" y="3644"/>
                    <a:pt x="2108" y="3560"/>
                  </a:cubicBezTo>
                  <a:lnTo>
                    <a:pt x="2108" y="1775"/>
                  </a:lnTo>
                  <a:cubicBezTo>
                    <a:pt x="2108" y="989"/>
                    <a:pt x="2739" y="334"/>
                    <a:pt x="3549" y="334"/>
                  </a:cubicBezTo>
                  <a:close/>
                  <a:moveTo>
                    <a:pt x="3025" y="6763"/>
                  </a:moveTo>
                  <a:lnTo>
                    <a:pt x="3025" y="7085"/>
                  </a:lnTo>
                  <a:cubicBezTo>
                    <a:pt x="3025" y="7239"/>
                    <a:pt x="2918" y="7382"/>
                    <a:pt x="2787" y="7430"/>
                  </a:cubicBezTo>
                  <a:lnTo>
                    <a:pt x="2406" y="7180"/>
                  </a:lnTo>
                  <a:cubicBezTo>
                    <a:pt x="2299" y="7097"/>
                    <a:pt x="2287" y="7001"/>
                    <a:pt x="2311" y="6918"/>
                  </a:cubicBezTo>
                  <a:cubicBezTo>
                    <a:pt x="2346" y="6847"/>
                    <a:pt x="2406" y="6763"/>
                    <a:pt x="2537" y="6763"/>
                  </a:cubicBezTo>
                  <a:close/>
                  <a:moveTo>
                    <a:pt x="6359" y="6763"/>
                  </a:moveTo>
                  <a:cubicBezTo>
                    <a:pt x="6478" y="6763"/>
                    <a:pt x="6549" y="6847"/>
                    <a:pt x="6585" y="6918"/>
                  </a:cubicBezTo>
                  <a:cubicBezTo>
                    <a:pt x="6609" y="7001"/>
                    <a:pt x="6597" y="7120"/>
                    <a:pt x="6490" y="7180"/>
                  </a:cubicBezTo>
                  <a:lnTo>
                    <a:pt x="6109" y="7430"/>
                  </a:lnTo>
                  <a:cubicBezTo>
                    <a:pt x="5954" y="7382"/>
                    <a:pt x="5859" y="7239"/>
                    <a:pt x="5859" y="7085"/>
                  </a:cubicBezTo>
                  <a:lnTo>
                    <a:pt x="5859" y="6763"/>
                  </a:lnTo>
                  <a:close/>
                  <a:moveTo>
                    <a:pt x="6371" y="6216"/>
                  </a:moveTo>
                  <a:cubicBezTo>
                    <a:pt x="6883" y="6216"/>
                    <a:pt x="7276" y="6620"/>
                    <a:pt x="7276" y="7132"/>
                  </a:cubicBezTo>
                  <a:cubicBezTo>
                    <a:pt x="7311" y="8156"/>
                    <a:pt x="6514" y="9025"/>
                    <a:pt x="5502" y="9097"/>
                  </a:cubicBezTo>
                  <a:lnTo>
                    <a:pt x="5502" y="8918"/>
                  </a:lnTo>
                  <a:cubicBezTo>
                    <a:pt x="5502" y="8823"/>
                    <a:pt x="5418" y="8752"/>
                    <a:pt x="5335" y="8752"/>
                  </a:cubicBezTo>
                  <a:cubicBezTo>
                    <a:pt x="5240" y="8752"/>
                    <a:pt x="5168" y="8823"/>
                    <a:pt x="5168" y="8918"/>
                  </a:cubicBezTo>
                  <a:lnTo>
                    <a:pt x="5168" y="9109"/>
                  </a:lnTo>
                  <a:lnTo>
                    <a:pt x="3716" y="9109"/>
                  </a:lnTo>
                  <a:lnTo>
                    <a:pt x="3716" y="8918"/>
                  </a:lnTo>
                  <a:cubicBezTo>
                    <a:pt x="3716" y="8823"/>
                    <a:pt x="3632" y="8752"/>
                    <a:pt x="3549" y="8752"/>
                  </a:cubicBezTo>
                  <a:cubicBezTo>
                    <a:pt x="3454" y="8752"/>
                    <a:pt x="3382" y="8823"/>
                    <a:pt x="3382" y="8918"/>
                  </a:cubicBezTo>
                  <a:lnTo>
                    <a:pt x="3382" y="9097"/>
                  </a:lnTo>
                  <a:cubicBezTo>
                    <a:pt x="2370" y="9002"/>
                    <a:pt x="1573" y="8156"/>
                    <a:pt x="1573" y="7132"/>
                  </a:cubicBezTo>
                  <a:cubicBezTo>
                    <a:pt x="1573" y="6620"/>
                    <a:pt x="1965" y="6227"/>
                    <a:pt x="2477" y="6227"/>
                  </a:cubicBezTo>
                  <a:lnTo>
                    <a:pt x="2906" y="6227"/>
                  </a:lnTo>
                  <a:cubicBezTo>
                    <a:pt x="2954" y="6251"/>
                    <a:pt x="3001" y="6287"/>
                    <a:pt x="3025" y="6311"/>
                  </a:cubicBezTo>
                  <a:lnTo>
                    <a:pt x="3025" y="6430"/>
                  </a:lnTo>
                  <a:lnTo>
                    <a:pt x="2525" y="6430"/>
                  </a:lnTo>
                  <a:cubicBezTo>
                    <a:pt x="2263" y="6430"/>
                    <a:pt x="2061" y="6585"/>
                    <a:pt x="1989" y="6835"/>
                  </a:cubicBezTo>
                  <a:cubicBezTo>
                    <a:pt x="1906" y="7085"/>
                    <a:pt x="2001" y="7323"/>
                    <a:pt x="2204" y="7454"/>
                  </a:cubicBezTo>
                  <a:lnTo>
                    <a:pt x="4037" y="8680"/>
                  </a:lnTo>
                  <a:cubicBezTo>
                    <a:pt x="4156" y="8752"/>
                    <a:pt x="4287" y="8799"/>
                    <a:pt x="4430" y="8799"/>
                  </a:cubicBezTo>
                  <a:cubicBezTo>
                    <a:pt x="4561" y="8799"/>
                    <a:pt x="4692" y="8752"/>
                    <a:pt x="4811" y="8680"/>
                  </a:cubicBezTo>
                  <a:lnTo>
                    <a:pt x="5228" y="8394"/>
                  </a:lnTo>
                  <a:cubicBezTo>
                    <a:pt x="5299" y="8347"/>
                    <a:pt x="5323" y="8252"/>
                    <a:pt x="5275" y="8168"/>
                  </a:cubicBezTo>
                  <a:cubicBezTo>
                    <a:pt x="5247" y="8125"/>
                    <a:pt x="5197" y="8104"/>
                    <a:pt x="5146" y="8104"/>
                  </a:cubicBezTo>
                  <a:cubicBezTo>
                    <a:pt x="5112" y="8104"/>
                    <a:pt x="5078" y="8113"/>
                    <a:pt x="5049" y="8132"/>
                  </a:cubicBezTo>
                  <a:lnTo>
                    <a:pt x="4632" y="8406"/>
                  </a:lnTo>
                  <a:cubicBezTo>
                    <a:pt x="4573" y="8454"/>
                    <a:pt x="4501" y="8478"/>
                    <a:pt x="4429" y="8478"/>
                  </a:cubicBezTo>
                  <a:cubicBezTo>
                    <a:pt x="4356" y="8478"/>
                    <a:pt x="4281" y="8454"/>
                    <a:pt x="4216" y="8406"/>
                  </a:cubicBezTo>
                  <a:lnTo>
                    <a:pt x="3073" y="7656"/>
                  </a:lnTo>
                  <a:cubicBezTo>
                    <a:pt x="3239" y="7513"/>
                    <a:pt x="3335" y="7323"/>
                    <a:pt x="3335" y="7097"/>
                  </a:cubicBezTo>
                  <a:lnTo>
                    <a:pt x="3335" y="6525"/>
                  </a:lnTo>
                  <a:cubicBezTo>
                    <a:pt x="3668" y="6680"/>
                    <a:pt x="4037" y="6775"/>
                    <a:pt x="4430" y="6775"/>
                  </a:cubicBezTo>
                  <a:cubicBezTo>
                    <a:pt x="4811" y="6775"/>
                    <a:pt x="5180" y="6680"/>
                    <a:pt x="5514" y="6525"/>
                  </a:cubicBezTo>
                  <a:lnTo>
                    <a:pt x="5514" y="7097"/>
                  </a:lnTo>
                  <a:cubicBezTo>
                    <a:pt x="5514" y="7323"/>
                    <a:pt x="5621" y="7513"/>
                    <a:pt x="5775" y="7656"/>
                  </a:cubicBezTo>
                  <a:lnTo>
                    <a:pt x="5668" y="7728"/>
                  </a:lnTo>
                  <a:cubicBezTo>
                    <a:pt x="5597" y="7775"/>
                    <a:pt x="5585" y="7871"/>
                    <a:pt x="5633" y="7954"/>
                  </a:cubicBezTo>
                  <a:cubicBezTo>
                    <a:pt x="5656" y="7990"/>
                    <a:pt x="5716" y="8025"/>
                    <a:pt x="5764" y="8025"/>
                  </a:cubicBezTo>
                  <a:cubicBezTo>
                    <a:pt x="5799" y="8025"/>
                    <a:pt x="5823" y="8001"/>
                    <a:pt x="5847" y="7990"/>
                  </a:cubicBezTo>
                  <a:lnTo>
                    <a:pt x="6645" y="7454"/>
                  </a:lnTo>
                  <a:cubicBezTo>
                    <a:pt x="6847" y="7323"/>
                    <a:pt x="6942" y="7073"/>
                    <a:pt x="6859" y="6835"/>
                  </a:cubicBezTo>
                  <a:cubicBezTo>
                    <a:pt x="6787" y="6597"/>
                    <a:pt x="6585" y="6430"/>
                    <a:pt x="6323" y="6430"/>
                  </a:cubicBezTo>
                  <a:lnTo>
                    <a:pt x="5823" y="6430"/>
                  </a:lnTo>
                  <a:lnTo>
                    <a:pt x="5823" y="6311"/>
                  </a:lnTo>
                  <a:cubicBezTo>
                    <a:pt x="5871" y="6287"/>
                    <a:pt x="5906" y="6251"/>
                    <a:pt x="5942" y="6216"/>
                  </a:cubicBezTo>
                  <a:close/>
                  <a:moveTo>
                    <a:pt x="3561" y="0"/>
                  </a:moveTo>
                  <a:cubicBezTo>
                    <a:pt x="2585" y="0"/>
                    <a:pt x="1787" y="786"/>
                    <a:pt x="1787" y="1775"/>
                  </a:cubicBezTo>
                  <a:lnTo>
                    <a:pt x="1787" y="3394"/>
                  </a:lnTo>
                  <a:cubicBezTo>
                    <a:pt x="1513" y="3441"/>
                    <a:pt x="1287" y="3668"/>
                    <a:pt x="1251" y="3930"/>
                  </a:cubicBezTo>
                  <a:cubicBezTo>
                    <a:pt x="1239" y="4108"/>
                    <a:pt x="1299" y="4275"/>
                    <a:pt x="1406" y="4406"/>
                  </a:cubicBezTo>
                  <a:cubicBezTo>
                    <a:pt x="1525" y="4537"/>
                    <a:pt x="1692" y="4608"/>
                    <a:pt x="1846" y="4608"/>
                  </a:cubicBezTo>
                  <a:lnTo>
                    <a:pt x="1989" y="4608"/>
                  </a:lnTo>
                  <a:cubicBezTo>
                    <a:pt x="2061" y="5108"/>
                    <a:pt x="2251" y="5537"/>
                    <a:pt x="2561" y="5894"/>
                  </a:cubicBezTo>
                  <a:lnTo>
                    <a:pt x="2489" y="5894"/>
                  </a:lnTo>
                  <a:cubicBezTo>
                    <a:pt x="1811" y="5894"/>
                    <a:pt x="1251" y="6442"/>
                    <a:pt x="1251" y="7132"/>
                  </a:cubicBezTo>
                  <a:cubicBezTo>
                    <a:pt x="1251" y="7382"/>
                    <a:pt x="1299" y="7620"/>
                    <a:pt x="1370" y="7859"/>
                  </a:cubicBezTo>
                  <a:lnTo>
                    <a:pt x="894" y="7990"/>
                  </a:lnTo>
                  <a:cubicBezTo>
                    <a:pt x="382" y="8144"/>
                    <a:pt x="1" y="8633"/>
                    <a:pt x="1" y="9180"/>
                  </a:cubicBezTo>
                  <a:lnTo>
                    <a:pt x="1" y="11061"/>
                  </a:lnTo>
                  <a:cubicBezTo>
                    <a:pt x="1" y="11145"/>
                    <a:pt x="84" y="11228"/>
                    <a:pt x="168" y="11228"/>
                  </a:cubicBezTo>
                  <a:cubicBezTo>
                    <a:pt x="263" y="11228"/>
                    <a:pt x="334" y="11145"/>
                    <a:pt x="334" y="11061"/>
                  </a:cubicBezTo>
                  <a:lnTo>
                    <a:pt x="334" y="9180"/>
                  </a:lnTo>
                  <a:cubicBezTo>
                    <a:pt x="334" y="8775"/>
                    <a:pt x="596" y="8418"/>
                    <a:pt x="989" y="8323"/>
                  </a:cubicBezTo>
                  <a:lnTo>
                    <a:pt x="1489" y="8168"/>
                  </a:lnTo>
                  <a:cubicBezTo>
                    <a:pt x="1846" y="8883"/>
                    <a:pt x="2561" y="9371"/>
                    <a:pt x="3394" y="9430"/>
                  </a:cubicBezTo>
                  <a:lnTo>
                    <a:pt x="3394" y="11061"/>
                  </a:lnTo>
                  <a:cubicBezTo>
                    <a:pt x="3394" y="11145"/>
                    <a:pt x="3478" y="11216"/>
                    <a:pt x="3561" y="11216"/>
                  </a:cubicBezTo>
                  <a:cubicBezTo>
                    <a:pt x="3656" y="11216"/>
                    <a:pt x="3728" y="11145"/>
                    <a:pt x="3728" y="11061"/>
                  </a:cubicBezTo>
                  <a:lnTo>
                    <a:pt x="3728" y="9430"/>
                  </a:lnTo>
                  <a:lnTo>
                    <a:pt x="5180" y="9430"/>
                  </a:lnTo>
                  <a:lnTo>
                    <a:pt x="5180" y="11061"/>
                  </a:lnTo>
                  <a:cubicBezTo>
                    <a:pt x="5180" y="11145"/>
                    <a:pt x="5263" y="11216"/>
                    <a:pt x="5347" y="11216"/>
                  </a:cubicBezTo>
                  <a:cubicBezTo>
                    <a:pt x="5430" y="11216"/>
                    <a:pt x="5514" y="11145"/>
                    <a:pt x="5514" y="11061"/>
                  </a:cubicBezTo>
                  <a:lnTo>
                    <a:pt x="5514" y="9430"/>
                  </a:lnTo>
                  <a:cubicBezTo>
                    <a:pt x="6347" y="9371"/>
                    <a:pt x="7061" y="8871"/>
                    <a:pt x="7419" y="8168"/>
                  </a:cubicBezTo>
                  <a:lnTo>
                    <a:pt x="7919" y="8323"/>
                  </a:lnTo>
                  <a:cubicBezTo>
                    <a:pt x="8311" y="8442"/>
                    <a:pt x="8573" y="8799"/>
                    <a:pt x="8573" y="9180"/>
                  </a:cubicBezTo>
                  <a:lnTo>
                    <a:pt x="8573" y="11061"/>
                  </a:lnTo>
                  <a:cubicBezTo>
                    <a:pt x="8573" y="11145"/>
                    <a:pt x="8657" y="11228"/>
                    <a:pt x="8740" y="11228"/>
                  </a:cubicBezTo>
                  <a:cubicBezTo>
                    <a:pt x="8823" y="11228"/>
                    <a:pt x="8907" y="11145"/>
                    <a:pt x="8907" y="11061"/>
                  </a:cubicBezTo>
                  <a:lnTo>
                    <a:pt x="8907" y="9180"/>
                  </a:lnTo>
                  <a:cubicBezTo>
                    <a:pt x="8895" y="8633"/>
                    <a:pt x="8514" y="8144"/>
                    <a:pt x="8002" y="7990"/>
                  </a:cubicBezTo>
                  <a:lnTo>
                    <a:pt x="7526" y="7859"/>
                  </a:lnTo>
                  <a:cubicBezTo>
                    <a:pt x="7597" y="7632"/>
                    <a:pt x="7645" y="7382"/>
                    <a:pt x="7645" y="7132"/>
                  </a:cubicBezTo>
                  <a:cubicBezTo>
                    <a:pt x="7645" y="6442"/>
                    <a:pt x="7085" y="5894"/>
                    <a:pt x="6406" y="5894"/>
                  </a:cubicBezTo>
                  <a:lnTo>
                    <a:pt x="6311" y="5894"/>
                  </a:lnTo>
                  <a:cubicBezTo>
                    <a:pt x="6609" y="5537"/>
                    <a:pt x="6823" y="5108"/>
                    <a:pt x="6895" y="4620"/>
                  </a:cubicBezTo>
                  <a:lnTo>
                    <a:pt x="7002" y="4620"/>
                  </a:lnTo>
                  <a:cubicBezTo>
                    <a:pt x="7323" y="4620"/>
                    <a:pt x="7597" y="4382"/>
                    <a:pt x="7645" y="4061"/>
                  </a:cubicBezTo>
                  <a:cubicBezTo>
                    <a:pt x="7657" y="3882"/>
                    <a:pt x="7597" y="3727"/>
                    <a:pt x="7490" y="3584"/>
                  </a:cubicBezTo>
                  <a:cubicBezTo>
                    <a:pt x="7383" y="3489"/>
                    <a:pt x="7252" y="3406"/>
                    <a:pt x="7121" y="3394"/>
                  </a:cubicBezTo>
                  <a:lnTo>
                    <a:pt x="7121" y="1429"/>
                  </a:lnTo>
                  <a:cubicBezTo>
                    <a:pt x="7442" y="1108"/>
                    <a:pt x="7657" y="655"/>
                    <a:pt x="7657" y="167"/>
                  </a:cubicBezTo>
                  <a:cubicBezTo>
                    <a:pt x="7657" y="72"/>
                    <a:pt x="7585" y="0"/>
                    <a:pt x="749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1"/>
            <p:cNvSpPr/>
            <p:nvPr/>
          </p:nvSpPr>
          <p:spPr>
            <a:xfrm>
              <a:off x="7239726" y="1594081"/>
              <a:ext cx="22651" cy="12165"/>
            </a:xfrm>
            <a:custGeom>
              <a:rect b="b" l="l" r="r" t="t"/>
              <a:pathLst>
                <a:path extrusionOk="0" h="384" w="715">
                  <a:moveTo>
                    <a:pt x="524" y="1"/>
                  </a:moveTo>
                  <a:cubicBezTo>
                    <a:pt x="517" y="1"/>
                    <a:pt x="508" y="1"/>
                    <a:pt x="500" y="2"/>
                  </a:cubicBezTo>
                  <a:lnTo>
                    <a:pt x="143" y="62"/>
                  </a:lnTo>
                  <a:cubicBezTo>
                    <a:pt x="60" y="74"/>
                    <a:pt x="0" y="169"/>
                    <a:pt x="12" y="252"/>
                  </a:cubicBezTo>
                  <a:cubicBezTo>
                    <a:pt x="24" y="324"/>
                    <a:pt x="95" y="383"/>
                    <a:pt x="179" y="383"/>
                  </a:cubicBezTo>
                  <a:lnTo>
                    <a:pt x="203" y="383"/>
                  </a:lnTo>
                  <a:lnTo>
                    <a:pt x="560" y="324"/>
                  </a:lnTo>
                  <a:cubicBezTo>
                    <a:pt x="655" y="312"/>
                    <a:pt x="715" y="228"/>
                    <a:pt x="703" y="133"/>
                  </a:cubicBezTo>
                  <a:cubicBezTo>
                    <a:pt x="681" y="57"/>
                    <a:pt x="609" y="1"/>
                    <a:pt x="52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1"/>
            <p:cNvSpPr/>
            <p:nvPr/>
          </p:nvSpPr>
          <p:spPr>
            <a:xfrm>
              <a:off x="7307616" y="1594462"/>
              <a:ext cx="22651" cy="12514"/>
            </a:xfrm>
            <a:custGeom>
              <a:rect b="b" l="l" r="r" t="t"/>
              <a:pathLst>
                <a:path extrusionOk="0" h="395" w="715">
                  <a:moveTo>
                    <a:pt x="181" y="1"/>
                  </a:moveTo>
                  <a:cubicBezTo>
                    <a:pt x="104" y="1"/>
                    <a:pt x="23" y="57"/>
                    <a:pt x="12" y="133"/>
                  </a:cubicBezTo>
                  <a:cubicBezTo>
                    <a:pt x="0" y="228"/>
                    <a:pt x="60" y="312"/>
                    <a:pt x="143" y="335"/>
                  </a:cubicBezTo>
                  <a:lnTo>
                    <a:pt x="500" y="395"/>
                  </a:lnTo>
                  <a:lnTo>
                    <a:pt x="536" y="395"/>
                  </a:lnTo>
                  <a:cubicBezTo>
                    <a:pt x="608" y="395"/>
                    <a:pt x="679" y="335"/>
                    <a:pt x="703" y="252"/>
                  </a:cubicBezTo>
                  <a:cubicBezTo>
                    <a:pt x="715" y="169"/>
                    <a:pt x="655" y="73"/>
                    <a:pt x="560" y="62"/>
                  </a:cubicBezTo>
                  <a:lnTo>
                    <a:pt x="203" y="2"/>
                  </a:lnTo>
                  <a:cubicBezTo>
                    <a:pt x="196" y="1"/>
                    <a:pt x="188" y="1"/>
                    <a:pt x="1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31"/>
          <p:cNvGrpSpPr/>
          <p:nvPr/>
        </p:nvGrpSpPr>
        <p:grpSpPr>
          <a:xfrm>
            <a:off x="2823605" y="3427017"/>
            <a:ext cx="264433" cy="353074"/>
            <a:chOff x="7613518" y="1501354"/>
            <a:chExt cx="264433" cy="353074"/>
          </a:xfrm>
        </p:grpSpPr>
        <p:sp>
          <p:nvSpPr>
            <p:cNvPr id="251" name="Google Shape;251;p31"/>
            <p:cNvSpPr/>
            <p:nvPr/>
          </p:nvSpPr>
          <p:spPr>
            <a:xfrm>
              <a:off x="7707069" y="1628454"/>
              <a:ext cx="10201" cy="16252"/>
            </a:xfrm>
            <a:custGeom>
              <a:rect b="b" l="l" r="r" t="t"/>
              <a:pathLst>
                <a:path extrusionOk="0" h="513" w="322">
                  <a:moveTo>
                    <a:pt x="155" y="1"/>
                  </a:moveTo>
                  <a:cubicBezTo>
                    <a:pt x="71" y="1"/>
                    <a:pt x="0" y="72"/>
                    <a:pt x="0" y="167"/>
                  </a:cubicBezTo>
                  <a:lnTo>
                    <a:pt x="0" y="346"/>
                  </a:lnTo>
                  <a:cubicBezTo>
                    <a:pt x="0" y="429"/>
                    <a:pt x="71" y="513"/>
                    <a:pt x="155" y="513"/>
                  </a:cubicBezTo>
                  <a:cubicBezTo>
                    <a:pt x="250" y="513"/>
                    <a:pt x="322" y="429"/>
                    <a:pt x="322" y="346"/>
                  </a:cubicBezTo>
                  <a:lnTo>
                    <a:pt x="322" y="167"/>
                  </a:lnTo>
                  <a:cubicBezTo>
                    <a:pt x="322" y="72"/>
                    <a:pt x="250"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p:nvPr/>
          </p:nvSpPr>
          <p:spPr>
            <a:xfrm>
              <a:off x="7773439" y="1628454"/>
              <a:ext cx="10201" cy="16252"/>
            </a:xfrm>
            <a:custGeom>
              <a:rect b="b" l="l" r="r" t="t"/>
              <a:pathLst>
                <a:path extrusionOk="0" h="513" w="322">
                  <a:moveTo>
                    <a:pt x="167" y="1"/>
                  </a:moveTo>
                  <a:cubicBezTo>
                    <a:pt x="72" y="1"/>
                    <a:pt x="1" y="72"/>
                    <a:pt x="1" y="167"/>
                  </a:cubicBezTo>
                  <a:lnTo>
                    <a:pt x="1" y="346"/>
                  </a:lnTo>
                  <a:cubicBezTo>
                    <a:pt x="1" y="429"/>
                    <a:pt x="72" y="513"/>
                    <a:pt x="167" y="513"/>
                  </a:cubicBezTo>
                  <a:cubicBezTo>
                    <a:pt x="251" y="513"/>
                    <a:pt x="322" y="429"/>
                    <a:pt x="322" y="346"/>
                  </a:cubicBezTo>
                  <a:lnTo>
                    <a:pt x="322" y="167"/>
                  </a:lnTo>
                  <a:cubicBezTo>
                    <a:pt x="322" y="72"/>
                    <a:pt x="251" y="1"/>
                    <a:pt x="16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p:nvPr/>
          </p:nvSpPr>
          <p:spPr>
            <a:xfrm>
              <a:off x="7613518" y="1501354"/>
              <a:ext cx="264433" cy="353074"/>
            </a:xfrm>
            <a:custGeom>
              <a:rect b="b" l="l" r="r" t="t"/>
              <a:pathLst>
                <a:path extrusionOk="0" h="11145" w="8347">
                  <a:moveTo>
                    <a:pt x="4156" y="334"/>
                  </a:moveTo>
                  <a:cubicBezTo>
                    <a:pt x="5703" y="334"/>
                    <a:pt x="6954" y="1584"/>
                    <a:pt x="6954" y="3132"/>
                  </a:cubicBezTo>
                  <a:lnTo>
                    <a:pt x="6954" y="4358"/>
                  </a:lnTo>
                  <a:cubicBezTo>
                    <a:pt x="6954" y="5263"/>
                    <a:pt x="7156" y="5941"/>
                    <a:pt x="7335" y="6382"/>
                  </a:cubicBezTo>
                  <a:cubicBezTo>
                    <a:pt x="7346" y="6418"/>
                    <a:pt x="7346" y="6465"/>
                    <a:pt x="7335" y="6513"/>
                  </a:cubicBezTo>
                  <a:cubicBezTo>
                    <a:pt x="7323" y="6561"/>
                    <a:pt x="7275" y="6596"/>
                    <a:pt x="7227" y="6620"/>
                  </a:cubicBezTo>
                  <a:cubicBezTo>
                    <a:pt x="7156" y="6644"/>
                    <a:pt x="7073" y="6680"/>
                    <a:pt x="6989" y="6703"/>
                  </a:cubicBezTo>
                  <a:cubicBezTo>
                    <a:pt x="6787" y="6441"/>
                    <a:pt x="6442" y="6263"/>
                    <a:pt x="6072" y="6263"/>
                  </a:cubicBezTo>
                  <a:lnTo>
                    <a:pt x="5846" y="6263"/>
                  </a:lnTo>
                  <a:cubicBezTo>
                    <a:pt x="6299" y="5810"/>
                    <a:pt x="6584" y="5203"/>
                    <a:pt x="6584" y="4525"/>
                  </a:cubicBezTo>
                  <a:lnTo>
                    <a:pt x="6584" y="3834"/>
                  </a:lnTo>
                  <a:cubicBezTo>
                    <a:pt x="6584" y="3358"/>
                    <a:pt x="6192" y="2977"/>
                    <a:pt x="5715" y="2977"/>
                  </a:cubicBezTo>
                  <a:lnTo>
                    <a:pt x="5430" y="2977"/>
                  </a:lnTo>
                  <a:lnTo>
                    <a:pt x="4620" y="2155"/>
                  </a:lnTo>
                  <a:cubicBezTo>
                    <a:pt x="4588" y="2123"/>
                    <a:pt x="4546" y="2108"/>
                    <a:pt x="4503" y="2108"/>
                  </a:cubicBezTo>
                  <a:cubicBezTo>
                    <a:pt x="4482" y="2108"/>
                    <a:pt x="4461" y="2112"/>
                    <a:pt x="4441" y="2120"/>
                  </a:cubicBezTo>
                  <a:cubicBezTo>
                    <a:pt x="4382" y="2155"/>
                    <a:pt x="4334" y="2215"/>
                    <a:pt x="4334" y="2274"/>
                  </a:cubicBezTo>
                  <a:lnTo>
                    <a:pt x="4334" y="2989"/>
                  </a:lnTo>
                  <a:lnTo>
                    <a:pt x="3453" y="2989"/>
                  </a:lnTo>
                  <a:cubicBezTo>
                    <a:pt x="3370" y="2989"/>
                    <a:pt x="3286" y="3060"/>
                    <a:pt x="3286" y="3155"/>
                  </a:cubicBezTo>
                  <a:cubicBezTo>
                    <a:pt x="3286" y="3239"/>
                    <a:pt x="3370" y="3310"/>
                    <a:pt x="3453" y="3310"/>
                  </a:cubicBezTo>
                  <a:lnTo>
                    <a:pt x="4501" y="3310"/>
                  </a:lnTo>
                  <a:cubicBezTo>
                    <a:pt x="4584" y="3310"/>
                    <a:pt x="4656" y="3239"/>
                    <a:pt x="4656" y="3155"/>
                  </a:cubicBezTo>
                  <a:lnTo>
                    <a:pt x="4656" y="2679"/>
                  </a:lnTo>
                  <a:lnTo>
                    <a:pt x="5251" y="3274"/>
                  </a:lnTo>
                  <a:cubicBezTo>
                    <a:pt x="5287" y="3298"/>
                    <a:pt x="5322" y="3310"/>
                    <a:pt x="5370" y="3310"/>
                  </a:cubicBezTo>
                  <a:lnTo>
                    <a:pt x="5715" y="3310"/>
                  </a:lnTo>
                  <a:cubicBezTo>
                    <a:pt x="6013" y="3310"/>
                    <a:pt x="6251" y="3548"/>
                    <a:pt x="6251" y="3846"/>
                  </a:cubicBezTo>
                  <a:lnTo>
                    <a:pt x="6251" y="4548"/>
                  </a:lnTo>
                  <a:cubicBezTo>
                    <a:pt x="6251" y="5715"/>
                    <a:pt x="5310" y="6644"/>
                    <a:pt x="4156" y="6644"/>
                  </a:cubicBezTo>
                  <a:cubicBezTo>
                    <a:pt x="2989" y="6644"/>
                    <a:pt x="2048" y="5715"/>
                    <a:pt x="2048" y="4548"/>
                  </a:cubicBezTo>
                  <a:lnTo>
                    <a:pt x="2048" y="3834"/>
                  </a:lnTo>
                  <a:cubicBezTo>
                    <a:pt x="2048" y="3536"/>
                    <a:pt x="2286" y="3298"/>
                    <a:pt x="2584" y="3298"/>
                  </a:cubicBezTo>
                  <a:lnTo>
                    <a:pt x="2763" y="3298"/>
                  </a:lnTo>
                  <a:cubicBezTo>
                    <a:pt x="2858" y="3298"/>
                    <a:pt x="2929" y="3227"/>
                    <a:pt x="2929" y="3132"/>
                  </a:cubicBezTo>
                  <a:cubicBezTo>
                    <a:pt x="2929" y="3048"/>
                    <a:pt x="2858" y="2965"/>
                    <a:pt x="2763" y="2965"/>
                  </a:cubicBezTo>
                  <a:lnTo>
                    <a:pt x="2584" y="2965"/>
                  </a:lnTo>
                  <a:cubicBezTo>
                    <a:pt x="2108" y="2965"/>
                    <a:pt x="1727" y="3358"/>
                    <a:pt x="1727" y="3834"/>
                  </a:cubicBezTo>
                  <a:lnTo>
                    <a:pt x="1727" y="4536"/>
                  </a:lnTo>
                  <a:cubicBezTo>
                    <a:pt x="1727" y="5215"/>
                    <a:pt x="2012" y="5822"/>
                    <a:pt x="2453" y="6275"/>
                  </a:cubicBezTo>
                  <a:lnTo>
                    <a:pt x="2227" y="6275"/>
                  </a:lnTo>
                  <a:cubicBezTo>
                    <a:pt x="1858" y="6275"/>
                    <a:pt x="1536" y="6441"/>
                    <a:pt x="1310" y="6703"/>
                  </a:cubicBezTo>
                  <a:cubicBezTo>
                    <a:pt x="1239" y="6680"/>
                    <a:pt x="1143" y="6644"/>
                    <a:pt x="1072" y="6620"/>
                  </a:cubicBezTo>
                  <a:cubicBezTo>
                    <a:pt x="1024" y="6596"/>
                    <a:pt x="989" y="6561"/>
                    <a:pt x="965" y="6513"/>
                  </a:cubicBezTo>
                  <a:cubicBezTo>
                    <a:pt x="953" y="6465"/>
                    <a:pt x="953" y="6418"/>
                    <a:pt x="965" y="6382"/>
                  </a:cubicBezTo>
                  <a:cubicBezTo>
                    <a:pt x="1143" y="5965"/>
                    <a:pt x="1358" y="5263"/>
                    <a:pt x="1358" y="4358"/>
                  </a:cubicBezTo>
                  <a:lnTo>
                    <a:pt x="1358" y="3132"/>
                  </a:lnTo>
                  <a:cubicBezTo>
                    <a:pt x="1358" y="1584"/>
                    <a:pt x="2608" y="334"/>
                    <a:pt x="4156" y="334"/>
                  </a:cubicBezTo>
                  <a:close/>
                  <a:moveTo>
                    <a:pt x="2953" y="7096"/>
                  </a:moveTo>
                  <a:lnTo>
                    <a:pt x="2953" y="7108"/>
                  </a:lnTo>
                  <a:lnTo>
                    <a:pt x="2953" y="7334"/>
                  </a:lnTo>
                  <a:cubicBezTo>
                    <a:pt x="2953" y="7537"/>
                    <a:pt x="2834" y="7739"/>
                    <a:pt x="2632" y="7823"/>
                  </a:cubicBezTo>
                  <a:lnTo>
                    <a:pt x="2155" y="7513"/>
                  </a:lnTo>
                  <a:cubicBezTo>
                    <a:pt x="2060" y="7454"/>
                    <a:pt x="2060" y="7334"/>
                    <a:pt x="2072" y="7263"/>
                  </a:cubicBezTo>
                  <a:cubicBezTo>
                    <a:pt x="2096" y="7180"/>
                    <a:pt x="2155" y="7096"/>
                    <a:pt x="2274" y="7096"/>
                  </a:cubicBezTo>
                  <a:close/>
                  <a:moveTo>
                    <a:pt x="6025" y="7108"/>
                  </a:moveTo>
                  <a:cubicBezTo>
                    <a:pt x="6144" y="7108"/>
                    <a:pt x="6227" y="7180"/>
                    <a:pt x="6239" y="7275"/>
                  </a:cubicBezTo>
                  <a:cubicBezTo>
                    <a:pt x="6263" y="7346"/>
                    <a:pt x="6251" y="7454"/>
                    <a:pt x="6144" y="7525"/>
                  </a:cubicBezTo>
                  <a:lnTo>
                    <a:pt x="5668" y="7835"/>
                  </a:lnTo>
                  <a:cubicBezTo>
                    <a:pt x="5489" y="7751"/>
                    <a:pt x="5370" y="7561"/>
                    <a:pt x="5370" y="7346"/>
                  </a:cubicBezTo>
                  <a:lnTo>
                    <a:pt x="5370" y="7108"/>
                  </a:lnTo>
                  <a:close/>
                  <a:moveTo>
                    <a:pt x="6096" y="6584"/>
                  </a:moveTo>
                  <a:cubicBezTo>
                    <a:pt x="6596" y="6584"/>
                    <a:pt x="6977" y="6989"/>
                    <a:pt x="6977" y="7465"/>
                  </a:cubicBezTo>
                  <a:cubicBezTo>
                    <a:pt x="6965" y="8477"/>
                    <a:pt x="6180" y="9311"/>
                    <a:pt x="5191" y="9406"/>
                  </a:cubicBezTo>
                  <a:lnTo>
                    <a:pt x="5191" y="9228"/>
                  </a:lnTo>
                  <a:cubicBezTo>
                    <a:pt x="5191" y="9132"/>
                    <a:pt x="5120" y="9061"/>
                    <a:pt x="5037" y="9061"/>
                  </a:cubicBezTo>
                  <a:cubicBezTo>
                    <a:pt x="4941" y="9061"/>
                    <a:pt x="4870" y="9132"/>
                    <a:pt x="4870" y="9228"/>
                  </a:cubicBezTo>
                  <a:lnTo>
                    <a:pt x="4870" y="9406"/>
                  </a:lnTo>
                  <a:lnTo>
                    <a:pt x="3453" y="9406"/>
                  </a:lnTo>
                  <a:lnTo>
                    <a:pt x="3453" y="9228"/>
                  </a:lnTo>
                  <a:cubicBezTo>
                    <a:pt x="3453" y="9132"/>
                    <a:pt x="3382" y="9061"/>
                    <a:pt x="3286" y="9061"/>
                  </a:cubicBezTo>
                  <a:cubicBezTo>
                    <a:pt x="3203" y="9061"/>
                    <a:pt x="3132" y="9132"/>
                    <a:pt x="3132" y="9228"/>
                  </a:cubicBezTo>
                  <a:lnTo>
                    <a:pt x="3132" y="9406"/>
                  </a:lnTo>
                  <a:cubicBezTo>
                    <a:pt x="2143" y="9311"/>
                    <a:pt x="1358" y="8489"/>
                    <a:pt x="1358" y="7477"/>
                  </a:cubicBezTo>
                  <a:cubicBezTo>
                    <a:pt x="1358" y="6989"/>
                    <a:pt x="1762" y="6608"/>
                    <a:pt x="2239" y="6608"/>
                  </a:cubicBezTo>
                  <a:lnTo>
                    <a:pt x="2870" y="6608"/>
                  </a:lnTo>
                  <a:cubicBezTo>
                    <a:pt x="2905" y="6620"/>
                    <a:pt x="2917" y="6632"/>
                    <a:pt x="2953" y="6644"/>
                  </a:cubicBezTo>
                  <a:lnTo>
                    <a:pt x="2953" y="6799"/>
                  </a:lnTo>
                  <a:lnTo>
                    <a:pt x="2298" y="6799"/>
                  </a:lnTo>
                  <a:cubicBezTo>
                    <a:pt x="2036" y="6799"/>
                    <a:pt x="1846" y="6942"/>
                    <a:pt x="1774" y="7180"/>
                  </a:cubicBezTo>
                  <a:cubicBezTo>
                    <a:pt x="1703" y="7418"/>
                    <a:pt x="1786" y="7656"/>
                    <a:pt x="2001" y="7799"/>
                  </a:cubicBezTo>
                  <a:lnTo>
                    <a:pt x="3786" y="8989"/>
                  </a:lnTo>
                  <a:cubicBezTo>
                    <a:pt x="3906" y="9061"/>
                    <a:pt x="4037" y="9108"/>
                    <a:pt x="4167" y="9108"/>
                  </a:cubicBezTo>
                  <a:cubicBezTo>
                    <a:pt x="4298" y="9108"/>
                    <a:pt x="4441" y="9061"/>
                    <a:pt x="4560" y="8989"/>
                  </a:cubicBezTo>
                  <a:lnTo>
                    <a:pt x="4953" y="8716"/>
                  </a:lnTo>
                  <a:cubicBezTo>
                    <a:pt x="5037" y="8668"/>
                    <a:pt x="5049" y="8573"/>
                    <a:pt x="5001" y="8489"/>
                  </a:cubicBezTo>
                  <a:cubicBezTo>
                    <a:pt x="4972" y="8446"/>
                    <a:pt x="4927" y="8425"/>
                    <a:pt x="4877" y="8425"/>
                  </a:cubicBezTo>
                  <a:cubicBezTo>
                    <a:pt x="4843" y="8425"/>
                    <a:pt x="4808" y="8435"/>
                    <a:pt x="4775" y="8454"/>
                  </a:cubicBezTo>
                  <a:lnTo>
                    <a:pt x="4382" y="8716"/>
                  </a:lnTo>
                  <a:cubicBezTo>
                    <a:pt x="4322" y="8751"/>
                    <a:pt x="4251" y="8769"/>
                    <a:pt x="4179" y="8769"/>
                  </a:cubicBezTo>
                  <a:cubicBezTo>
                    <a:pt x="4108" y="8769"/>
                    <a:pt x="4037" y="8751"/>
                    <a:pt x="3977" y="8716"/>
                  </a:cubicBezTo>
                  <a:lnTo>
                    <a:pt x="2941" y="8037"/>
                  </a:lnTo>
                  <a:cubicBezTo>
                    <a:pt x="3155" y="7870"/>
                    <a:pt x="3286" y="7620"/>
                    <a:pt x="3286" y="7346"/>
                  </a:cubicBezTo>
                  <a:lnTo>
                    <a:pt x="3286" y="6799"/>
                  </a:lnTo>
                  <a:cubicBezTo>
                    <a:pt x="3560" y="6906"/>
                    <a:pt x="3858" y="6965"/>
                    <a:pt x="4167" y="6965"/>
                  </a:cubicBezTo>
                  <a:cubicBezTo>
                    <a:pt x="4477" y="6965"/>
                    <a:pt x="4775" y="6906"/>
                    <a:pt x="5049" y="6799"/>
                  </a:cubicBezTo>
                  <a:lnTo>
                    <a:pt x="5049" y="7346"/>
                  </a:lnTo>
                  <a:cubicBezTo>
                    <a:pt x="5049" y="7620"/>
                    <a:pt x="5180" y="7870"/>
                    <a:pt x="5394" y="8037"/>
                  </a:cubicBezTo>
                  <a:cubicBezTo>
                    <a:pt x="5310" y="8073"/>
                    <a:pt x="5299" y="8180"/>
                    <a:pt x="5346" y="8251"/>
                  </a:cubicBezTo>
                  <a:cubicBezTo>
                    <a:pt x="5370" y="8299"/>
                    <a:pt x="5430" y="8335"/>
                    <a:pt x="5477" y="8335"/>
                  </a:cubicBezTo>
                  <a:cubicBezTo>
                    <a:pt x="5513" y="8335"/>
                    <a:pt x="5537" y="8311"/>
                    <a:pt x="5572" y="8299"/>
                  </a:cubicBezTo>
                  <a:lnTo>
                    <a:pt x="6346" y="7775"/>
                  </a:lnTo>
                  <a:cubicBezTo>
                    <a:pt x="6549" y="7644"/>
                    <a:pt x="6644" y="7406"/>
                    <a:pt x="6561" y="7168"/>
                  </a:cubicBezTo>
                  <a:cubicBezTo>
                    <a:pt x="6489" y="6930"/>
                    <a:pt x="6287" y="6787"/>
                    <a:pt x="6049" y="6787"/>
                  </a:cubicBezTo>
                  <a:lnTo>
                    <a:pt x="5394" y="6787"/>
                  </a:lnTo>
                  <a:lnTo>
                    <a:pt x="5394" y="6632"/>
                  </a:lnTo>
                  <a:cubicBezTo>
                    <a:pt x="5418" y="6620"/>
                    <a:pt x="5430" y="6608"/>
                    <a:pt x="5465" y="6584"/>
                  </a:cubicBezTo>
                  <a:close/>
                  <a:moveTo>
                    <a:pt x="4167" y="0"/>
                  </a:moveTo>
                  <a:cubicBezTo>
                    <a:pt x="2441" y="0"/>
                    <a:pt x="1048" y="1393"/>
                    <a:pt x="1048" y="3120"/>
                  </a:cubicBezTo>
                  <a:lnTo>
                    <a:pt x="1048" y="4346"/>
                  </a:lnTo>
                  <a:cubicBezTo>
                    <a:pt x="1048" y="5239"/>
                    <a:pt x="822" y="5906"/>
                    <a:pt x="691" y="6227"/>
                  </a:cubicBezTo>
                  <a:cubicBezTo>
                    <a:pt x="631" y="6346"/>
                    <a:pt x="631" y="6501"/>
                    <a:pt x="691" y="6620"/>
                  </a:cubicBezTo>
                  <a:cubicBezTo>
                    <a:pt x="750" y="6751"/>
                    <a:pt x="834" y="6846"/>
                    <a:pt x="965" y="6906"/>
                  </a:cubicBezTo>
                  <a:cubicBezTo>
                    <a:pt x="1024" y="6930"/>
                    <a:pt x="1084" y="6942"/>
                    <a:pt x="1143" y="6977"/>
                  </a:cubicBezTo>
                  <a:cubicBezTo>
                    <a:pt x="1084" y="7120"/>
                    <a:pt x="1048" y="7287"/>
                    <a:pt x="1048" y="7465"/>
                  </a:cubicBezTo>
                  <a:cubicBezTo>
                    <a:pt x="1048" y="7775"/>
                    <a:pt x="1108" y="8061"/>
                    <a:pt x="1227" y="8335"/>
                  </a:cubicBezTo>
                  <a:lnTo>
                    <a:pt x="810" y="8477"/>
                  </a:lnTo>
                  <a:cubicBezTo>
                    <a:pt x="334" y="8644"/>
                    <a:pt x="0" y="9108"/>
                    <a:pt x="0" y="9620"/>
                  </a:cubicBezTo>
                  <a:lnTo>
                    <a:pt x="0" y="10978"/>
                  </a:lnTo>
                  <a:cubicBezTo>
                    <a:pt x="0" y="11073"/>
                    <a:pt x="72" y="11144"/>
                    <a:pt x="167" y="11144"/>
                  </a:cubicBezTo>
                  <a:cubicBezTo>
                    <a:pt x="250" y="11144"/>
                    <a:pt x="334" y="11073"/>
                    <a:pt x="334" y="10978"/>
                  </a:cubicBezTo>
                  <a:lnTo>
                    <a:pt x="334" y="9620"/>
                  </a:lnTo>
                  <a:cubicBezTo>
                    <a:pt x="334" y="9525"/>
                    <a:pt x="346" y="9418"/>
                    <a:pt x="393" y="9311"/>
                  </a:cubicBezTo>
                  <a:lnTo>
                    <a:pt x="1203" y="10013"/>
                  </a:lnTo>
                  <a:cubicBezTo>
                    <a:pt x="1322" y="10109"/>
                    <a:pt x="1405" y="10263"/>
                    <a:pt x="1405" y="10406"/>
                  </a:cubicBezTo>
                  <a:lnTo>
                    <a:pt x="1405" y="10966"/>
                  </a:lnTo>
                  <a:cubicBezTo>
                    <a:pt x="1405" y="11049"/>
                    <a:pt x="1477" y="11121"/>
                    <a:pt x="1560" y="11121"/>
                  </a:cubicBezTo>
                  <a:cubicBezTo>
                    <a:pt x="1655" y="11121"/>
                    <a:pt x="1727" y="11049"/>
                    <a:pt x="1727" y="10966"/>
                  </a:cubicBezTo>
                  <a:lnTo>
                    <a:pt x="1727" y="10406"/>
                  </a:lnTo>
                  <a:cubicBezTo>
                    <a:pt x="1727" y="10156"/>
                    <a:pt x="1620" y="9918"/>
                    <a:pt x="1429" y="9751"/>
                  </a:cubicBezTo>
                  <a:lnTo>
                    <a:pt x="560" y="9013"/>
                  </a:lnTo>
                  <a:cubicBezTo>
                    <a:pt x="655" y="8906"/>
                    <a:pt x="786" y="8823"/>
                    <a:pt x="929" y="8775"/>
                  </a:cubicBezTo>
                  <a:lnTo>
                    <a:pt x="1370" y="8608"/>
                  </a:lnTo>
                  <a:cubicBezTo>
                    <a:pt x="1739" y="9216"/>
                    <a:pt x="2382" y="9656"/>
                    <a:pt x="3144" y="9692"/>
                  </a:cubicBezTo>
                  <a:lnTo>
                    <a:pt x="3144" y="10930"/>
                  </a:lnTo>
                  <a:cubicBezTo>
                    <a:pt x="3144" y="11025"/>
                    <a:pt x="3215" y="11097"/>
                    <a:pt x="3310" y="11097"/>
                  </a:cubicBezTo>
                  <a:cubicBezTo>
                    <a:pt x="3394" y="11097"/>
                    <a:pt x="3465" y="11025"/>
                    <a:pt x="3465" y="10930"/>
                  </a:cubicBezTo>
                  <a:lnTo>
                    <a:pt x="3465" y="9692"/>
                  </a:lnTo>
                  <a:lnTo>
                    <a:pt x="4882" y="9692"/>
                  </a:lnTo>
                  <a:lnTo>
                    <a:pt x="4882" y="10930"/>
                  </a:lnTo>
                  <a:cubicBezTo>
                    <a:pt x="4882" y="11025"/>
                    <a:pt x="4953" y="11097"/>
                    <a:pt x="5049" y="11097"/>
                  </a:cubicBezTo>
                  <a:cubicBezTo>
                    <a:pt x="5132" y="11097"/>
                    <a:pt x="5203" y="11025"/>
                    <a:pt x="5203" y="10930"/>
                  </a:cubicBezTo>
                  <a:lnTo>
                    <a:pt x="5203" y="9692"/>
                  </a:lnTo>
                  <a:cubicBezTo>
                    <a:pt x="5953" y="9632"/>
                    <a:pt x="6608" y="9216"/>
                    <a:pt x="6977" y="8608"/>
                  </a:cubicBezTo>
                  <a:lnTo>
                    <a:pt x="7430" y="8775"/>
                  </a:lnTo>
                  <a:cubicBezTo>
                    <a:pt x="7561" y="8823"/>
                    <a:pt x="7692" y="8906"/>
                    <a:pt x="7787" y="9013"/>
                  </a:cubicBezTo>
                  <a:lnTo>
                    <a:pt x="6918" y="9751"/>
                  </a:lnTo>
                  <a:cubicBezTo>
                    <a:pt x="6727" y="9918"/>
                    <a:pt x="6620" y="10156"/>
                    <a:pt x="6620" y="10406"/>
                  </a:cubicBezTo>
                  <a:lnTo>
                    <a:pt x="6620" y="10966"/>
                  </a:lnTo>
                  <a:cubicBezTo>
                    <a:pt x="6620" y="11049"/>
                    <a:pt x="6692" y="11121"/>
                    <a:pt x="6787" y="11121"/>
                  </a:cubicBezTo>
                  <a:cubicBezTo>
                    <a:pt x="6870" y="11121"/>
                    <a:pt x="6954" y="11049"/>
                    <a:pt x="6954" y="10966"/>
                  </a:cubicBezTo>
                  <a:lnTo>
                    <a:pt x="6954" y="10406"/>
                  </a:lnTo>
                  <a:cubicBezTo>
                    <a:pt x="6954" y="10263"/>
                    <a:pt x="7025" y="10109"/>
                    <a:pt x="7144" y="10013"/>
                  </a:cubicBezTo>
                  <a:lnTo>
                    <a:pt x="7966" y="9311"/>
                  </a:lnTo>
                  <a:cubicBezTo>
                    <a:pt x="7989" y="9418"/>
                    <a:pt x="8025" y="9513"/>
                    <a:pt x="8025" y="9620"/>
                  </a:cubicBezTo>
                  <a:lnTo>
                    <a:pt x="8025" y="10978"/>
                  </a:lnTo>
                  <a:cubicBezTo>
                    <a:pt x="8025" y="11073"/>
                    <a:pt x="8097" y="11144"/>
                    <a:pt x="8180" y="11144"/>
                  </a:cubicBezTo>
                  <a:cubicBezTo>
                    <a:pt x="8275" y="11144"/>
                    <a:pt x="8347" y="11073"/>
                    <a:pt x="8347" y="10978"/>
                  </a:cubicBezTo>
                  <a:lnTo>
                    <a:pt x="8347" y="9620"/>
                  </a:lnTo>
                  <a:cubicBezTo>
                    <a:pt x="8335" y="9120"/>
                    <a:pt x="8013" y="8656"/>
                    <a:pt x="7537" y="8477"/>
                  </a:cubicBezTo>
                  <a:lnTo>
                    <a:pt x="7120" y="8335"/>
                  </a:lnTo>
                  <a:cubicBezTo>
                    <a:pt x="7215" y="8061"/>
                    <a:pt x="7299" y="7775"/>
                    <a:pt x="7299" y="7465"/>
                  </a:cubicBezTo>
                  <a:cubicBezTo>
                    <a:pt x="7299" y="7287"/>
                    <a:pt x="7251" y="7120"/>
                    <a:pt x="7192" y="6977"/>
                  </a:cubicBezTo>
                  <a:cubicBezTo>
                    <a:pt x="7251" y="6942"/>
                    <a:pt x="7311" y="6930"/>
                    <a:pt x="7370" y="6906"/>
                  </a:cubicBezTo>
                  <a:cubicBezTo>
                    <a:pt x="7501" y="6858"/>
                    <a:pt x="7596" y="6751"/>
                    <a:pt x="7656" y="6620"/>
                  </a:cubicBezTo>
                  <a:cubicBezTo>
                    <a:pt x="7716" y="6501"/>
                    <a:pt x="7716" y="6346"/>
                    <a:pt x="7656" y="6227"/>
                  </a:cubicBezTo>
                  <a:cubicBezTo>
                    <a:pt x="7513" y="5906"/>
                    <a:pt x="7299" y="5239"/>
                    <a:pt x="7299" y="4346"/>
                  </a:cubicBezTo>
                  <a:lnTo>
                    <a:pt x="7299" y="3120"/>
                  </a:lnTo>
                  <a:cubicBezTo>
                    <a:pt x="7299" y="1393"/>
                    <a:pt x="5894" y="0"/>
                    <a:pt x="4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p:nvPr/>
          </p:nvSpPr>
          <p:spPr>
            <a:xfrm>
              <a:off x="7701778" y="1611474"/>
              <a:ext cx="21162" cy="10613"/>
            </a:xfrm>
            <a:custGeom>
              <a:rect b="b" l="l" r="r" t="t"/>
              <a:pathLst>
                <a:path extrusionOk="0" h="335" w="668">
                  <a:moveTo>
                    <a:pt x="167" y="1"/>
                  </a:moveTo>
                  <a:cubicBezTo>
                    <a:pt x="72" y="1"/>
                    <a:pt x="0" y="72"/>
                    <a:pt x="0" y="168"/>
                  </a:cubicBezTo>
                  <a:cubicBezTo>
                    <a:pt x="0" y="251"/>
                    <a:pt x="72" y="334"/>
                    <a:pt x="167" y="334"/>
                  </a:cubicBezTo>
                  <a:lnTo>
                    <a:pt x="500" y="334"/>
                  </a:lnTo>
                  <a:cubicBezTo>
                    <a:pt x="596" y="334"/>
                    <a:pt x="667" y="251"/>
                    <a:pt x="667" y="168"/>
                  </a:cubicBezTo>
                  <a:cubicBezTo>
                    <a:pt x="667" y="72"/>
                    <a:pt x="596" y="1"/>
                    <a:pt x="50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p:nvPr/>
          </p:nvSpPr>
          <p:spPr>
            <a:xfrm>
              <a:off x="7768148" y="1611474"/>
              <a:ext cx="21162" cy="10613"/>
            </a:xfrm>
            <a:custGeom>
              <a:rect b="b" l="l" r="r" t="t"/>
              <a:pathLst>
                <a:path extrusionOk="0" h="335" w="668">
                  <a:moveTo>
                    <a:pt x="168" y="1"/>
                  </a:moveTo>
                  <a:cubicBezTo>
                    <a:pt x="72" y="1"/>
                    <a:pt x="1" y="72"/>
                    <a:pt x="1" y="168"/>
                  </a:cubicBezTo>
                  <a:cubicBezTo>
                    <a:pt x="1" y="251"/>
                    <a:pt x="72" y="334"/>
                    <a:pt x="168" y="334"/>
                  </a:cubicBezTo>
                  <a:lnTo>
                    <a:pt x="513" y="334"/>
                  </a:lnTo>
                  <a:cubicBezTo>
                    <a:pt x="596" y="334"/>
                    <a:pt x="668" y="251"/>
                    <a:pt x="668" y="168"/>
                  </a:cubicBezTo>
                  <a:cubicBezTo>
                    <a:pt x="668" y="72"/>
                    <a:pt x="596" y="1"/>
                    <a:pt x="51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p:nvPr/>
          </p:nvSpPr>
          <p:spPr>
            <a:xfrm>
              <a:off x="7715337" y="1659025"/>
              <a:ext cx="60382" cy="32820"/>
            </a:xfrm>
            <a:custGeom>
              <a:rect b="b" l="l" r="r" t="t"/>
              <a:pathLst>
                <a:path extrusionOk="0" h="1036" w="1906">
                  <a:moveTo>
                    <a:pt x="1537" y="321"/>
                  </a:moveTo>
                  <a:cubicBezTo>
                    <a:pt x="1465" y="536"/>
                    <a:pt x="1227" y="691"/>
                    <a:pt x="953" y="691"/>
                  </a:cubicBezTo>
                  <a:cubicBezTo>
                    <a:pt x="668" y="691"/>
                    <a:pt x="453" y="536"/>
                    <a:pt x="358" y="321"/>
                  </a:cubicBezTo>
                  <a:close/>
                  <a:moveTo>
                    <a:pt x="168" y="0"/>
                  </a:moveTo>
                  <a:cubicBezTo>
                    <a:pt x="72" y="0"/>
                    <a:pt x="1" y="83"/>
                    <a:pt x="1" y="167"/>
                  </a:cubicBezTo>
                  <a:cubicBezTo>
                    <a:pt x="1" y="643"/>
                    <a:pt x="430" y="1036"/>
                    <a:pt x="953" y="1036"/>
                  </a:cubicBezTo>
                  <a:cubicBezTo>
                    <a:pt x="1477" y="1036"/>
                    <a:pt x="1906" y="643"/>
                    <a:pt x="1906" y="167"/>
                  </a:cubicBezTo>
                  <a:cubicBezTo>
                    <a:pt x="1894" y="60"/>
                    <a:pt x="1823" y="0"/>
                    <a:pt x="172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 name="Google Shape;257;p31"/>
          <p:cNvSpPr txBox="1"/>
          <p:nvPr/>
        </p:nvSpPr>
        <p:spPr>
          <a:xfrm>
            <a:off x="1899275" y="2268475"/>
            <a:ext cx="704400" cy="41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Fira Sans Condensed"/>
                <a:ea typeface="Fira Sans Condensed"/>
                <a:cs typeface="Fira Sans Condensed"/>
                <a:sym typeface="Fira Sans Condensed"/>
              </a:rPr>
              <a:t>3168</a:t>
            </a:r>
            <a:endParaRPr b="1" sz="1600">
              <a:solidFill>
                <a:schemeClr val="dk1"/>
              </a:solidFill>
              <a:latin typeface="Fira Sans Condensed"/>
              <a:ea typeface="Fira Sans Condensed"/>
              <a:cs typeface="Fira Sans Condensed"/>
              <a:sym typeface="Fira Sans Condensed"/>
            </a:endParaRPr>
          </a:p>
        </p:txBody>
      </p:sp>
      <p:sp>
        <p:nvSpPr>
          <p:cNvPr id="258" name="Google Shape;258;p31"/>
          <p:cNvSpPr/>
          <p:nvPr/>
        </p:nvSpPr>
        <p:spPr>
          <a:xfrm rot="5400000">
            <a:off x="1071275" y="1658350"/>
            <a:ext cx="2360400" cy="25650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 name="Google Shape;259;p31"/>
          <p:cNvCxnSpPr/>
          <p:nvPr/>
        </p:nvCxnSpPr>
        <p:spPr>
          <a:xfrm>
            <a:off x="4091050" y="1407425"/>
            <a:ext cx="7800" cy="219900"/>
          </a:xfrm>
          <a:prstGeom prst="straightConnector1">
            <a:avLst/>
          </a:prstGeom>
          <a:noFill/>
          <a:ln cap="flat" cmpd="sng" w="19050">
            <a:solidFill>
              <a:schemeClr val="lt2"/>
            </a:solidFill>
            <a:prstDash val="solid"/>
            <a:round/>
            <a:headEnd len="med" w="med" type="oval"/>
            <a:tailEnd len="med" w="med" type="oval"/>
          </a:ln>
        </p:spPr>
      </p:cxnSp>
      <p:sp>
        <p:nvSpPr>
          <p:cNvPr id="260" name="Google Shape;260;p31"/>
          <p:cNvSpPr txBox="1"/>
          <p:nvPr/>
        </p:nvSpPr>
        <p:spPr>
          <a:xfrm>
            <a:off x="4216175" y="1627325"/>
            <a:ext cx="42828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Datatype:	‘Label’	 =&gt; Object	  :      other =&gt; float</a:t>
            </a:r>
            <a:endParaRPr>
              <a:solidFill>
                <a:schemeClr val="lt2"/>
              </a:solidFill>
              <a:latin typeface="Fira Sans Condensed Light"/>
              <a:ea typeface="Fira Sans Condensed Light"/>
              <a:cs typeface="Fira Sans Condensed Light"/>
              <a:sym typeface="Fira Sans Condensed Light"/>
            </a:endParaRPr>
          </a:p>
        </p:txBody>
      </p:sp>
      <p:cxnSp>
        <p:nvCxnSpPr>
          <p:cNvPr id="261" name="Google Shape;261;p31"/>
          <p:cNvCxnSpPr/>
          <p:nvPr/>
        </p:nvCxnSpPr>
        <p:spPr>
          <a:xfrm>
            <a:off x="4982700" y="2421775"/>
            <a:ext cx="1014600" cy="0"/>
          </a:xfrm>
          <a:prstGeom prst="straightConnector1">
            <a:avLst/>
          </a:prstGeom>
          <a:noFill/>
          <a:ln cap="flat" cmpd="sng" w="19050">
            <a:solidFill>
              <a:schemeClr val="lt2"/>
            </a:solidFill>
            <a:prstDash val="solid"/>
            <a:round/>
            <a:headEnd len="med" w="med" type="oval"/>
            <a:tailEnd len="med" w="med" type="oval"/>
          </a:ln>
        </p:spPr>
      </p:cxnSp>
      <p:cxnSp>
        <p:nvCxnSpPr>
          <p:cNvPr id="262" name="Google Shape;262;p31"/>
          <p:cNvCxnSpPr/>
          <p:nvPr/>
        </p:nvCxnSpPr>
        <p:spPr>
          <a:xfrm>
            <a:off x="5690888" y="2417438"/>
            <a:ext cx="15300" cy="2244000"/>
          </a:xfrm>
          <a:prstGeom prst="straightConnector1">
            <a:avLst/>
          </a:prstGeom>
          <a:noFill/>
          <a:ln cap="flat" cmpd="sng" w="19050">
            <a:solidFill>
              <a:schemeClr val="lt2"/>
            </a:solidFill>
            <a:prstDash val="solid"/>
            <a:round/>
            <a:headEnd len="med" w="med" type="none"/>
            <a:tailEnd len="med" w="med" type="none"/>
          </a:ln>
        </p:spPr>
      </p:cxnSp>
      <p:sp>
        <p:nvSpPr>
          <p:cNvPr id="263" name="Google Shape;263;p31"/>
          <p:cNvSpPr txBox="1"/>
          <p:nvPr/>
        </p:nvSpPr>
        <p:spPr>
          <a:xfrm>
            <a:off x="6084725" y="2215675"/>
            <a:ext cx="18993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Distribution of data</a:t>
            </a:r>
            <a:endParaRPr>
              <a:solidFill>
                <a:schemeClr val="lt2"/>
              </a:solidFill>
              <a:latin typeface="Fira Sans Condensed Light"/>
              <a:ea typeface="Fira Sans Condensed Light"/>
              <a:cs typeface="Fira Sans Condensed Light"/>
              <a:sym typeface="Fira Sans Condensed Light"/>
            </a:endParaRPr>
          </a:p>
        </p:txBody>
      </p:sp>
      <p:sp>
        <p:nvSpPr>
          <p:cNvPr id="264" name="Google Shape;264;p31"/>
          <p:cNvSpPr txBox="1"/>
          <p:nvPr/>
        </p:nvSpPr>
        <p:spPr>
          <a:xfrm>
            <a:off x="6084725" y="2694725"/>
            <a:ext cx="16506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Null values</a:t>
            </a:r>
            <a:endParaRPr>
              <a:solidFill>
                <a:schemeClr val="lt2"/>
              </a:solidFill>
              <a:latin typeface="Fira Sans Condensed Light"/>
              <a:ea typeface="Fira Sans Condensed Light"/>
              <a:cs typeface="Fira Sans Condensed Light"/>
              <a:sym typeface="Fira Sans Condensed Light"/>
            </a:endParaRPr>
          </a:p>
        </p:txBody>
      </p:sp>
      <p:sp>
        <p:nvSpPr>
          <p:cNvPr id="265" name="Google Shape;265;p31"/>
          <p:cNvSpPr txBox="1"/>
          <p:nvPr/>
        </p:nvSpPr>
        <p:spPr>
          <a:xfrm>
            <a:off x="2136850" y="4121050"/>
            <a:ext cx="15741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Dataset (3168 x 21)</a:t>
            </a:r>
            <a:endParaRPr>
              <a:solidFill>
                <a:schemeClr val="lt2"/>
              </a:solidFill>
              <a:latin typeface="Fira Sans Condensed Light"/>
              <a:ea typeface="Fira Sans Condensed Light"/>
              <a:cs typeface="Fira Sans Condensed Light"/>
              <a:sym typeface="Fira Sans Condensed Light"/>
            </a:endParaRPr>
          </a:p>
        </p:txBody>
      </p:sp>
      <p:sp>
        <p:nvSpPr>
          <p:cNvPr id="266" name="Google Shape;266;p31"/>
          <p:cNvSpPr txBox="1"/>
          <p:nvPr/>
        </p:nvSpPr>
        <p:spPr>
          <a:xfrm>
            <a:off x="2724275" y="3780100"/>
            <a:ext cx="5307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1584</a:t>
            </a:r>
            <a:endParaRPr>
              <a:solidFill>
                <a:schemeClr val="lt2"/>
              </a:solidFill>
              <a:latin typeface="Fira Sans Condensed Light"/>
              <a:ea typeface="Fira Sans Condensed Light"/>
              <a:cs typeface="Fira Sans Condensed Light"/>
              <a:sym typeface="Fira Sans Condensed Light"/>
            </a:endParaRPr>
          </a:p>
        </p:txBody>
      </p:sp>
      <p:sp>
        <p:nvSpPr>
          <p:cNvPr id="267" name="Google Shape;267;p31"/>
          <p:cNvSpPr txBox="1"/>
          <p:nvPr/>
        </p:nvSpPr>
        <p:spPr>
          <a:xfrm>
            <a:off x="1226038" y="3780100"/>
            <a:ext cx="5307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1584</a:t>
            </a:r>
            <a:endParaRPr>
              <a:solidFill>
                <a:schemeClr val="lt2"/>
              </a:solidFill>
              <a:latin typeface="Fira Sans Condensed Light"/>
              <a:ea typeface="Fira Sans Condensed Light"/>
              <a:cs typeface="Fira Sans Condensed Light"/>
              <a:sym typeface="Fira Sans Condensed Light"/>
            </a:endParaRPr>
          </a:p>
        </p:txBody>
      </p:sp>
      <p:sp>
        <p:nvSpPr>
          <p:cNvPr id="268" name="Google Shape;268;p31"/>
          <p:cNvSpPr txBox="1"/>
          <p:nvPr/>
        </p:nvSpPr>
        <p:spPr>
          <a:xfrm>
            <a:off x="6084725" y="3136925"/>
            <a:ext cx="33324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Numeric or non-numeric values</a:t>
            </a:r>
            <a:endParaRPr>
              <a:solidFill>
                <a:schemeClr val="lt2"/>
              </a:solidFill>
              <a:latin typeface="Fira Sans Condensed Light"/>
              <a:ea typeface="Fira Sans Condensed Light"/>
              <a:cs typeface="Fira Sans Condensed Light"/>
              <a:sym typeface="Fira Sans Condensed Light"/>
            </a:endParaRPr>
          </a:p>
        </p:txBody>
      </p:sp>
      <p:sp>
        <p:nvSpPr>
          <p:cNvPr id="269" name="Google Shape;269;p31"/>
          <p:cNvSpPr txBox="1"/>
          <p:nvPr/>
        </p:nvSpPr>
        <p:spPr>
          <a:xfrm>
            <a:off x="6084725" y="3579125"/>
            <a:ext cx="33324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Dependent values</a:t>
            </a:r>
            <a:endParaRPr>
              <a:solidFill>
                <a:schemeClr val="lt2"/>
              </a:solidFill>
              <a:latin typeface="Fira Sans Condensed Light"/>
              <a:ea typeface="Fira Sans Condensed Light"/>
              <a:cs typeface="Fira Sans Condensed Light"/>
              <a:sym typeface="Fira Sans Condensed Light"/>
            </a:endParaRPr>
          </a:p>
        </p:txBody>
      </p:sp>
      <p:sp>
        <p:nvSpPr>
          <p:cNvPr id="270" name="Google Shape;270;p31"/>
          <p:cNvSpPr txBox="1"/>
          <p:nvPr/>
        </p:nvSpPr>
        <p:spPr>
          <a:xfrm>
            <a:off x="6084725" y="4021313"/>
            <a:ext cx="33324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Plotting histogram</a:t>
            </a:r>
            <a:endParaRPr>
              <a:solidFill>
                <a:schemeClr val="lt2"/>
              </a:solidFill>
              <a:latin typeface="Fira Sans Condensed Light"/>
              <a:ea typeface="Fira Sans Condensed Light"/>
              <a:cs typeface="Fira Sans Condensed Light"/>
              <a:sym typeface="Fira Sans Condensed Light"/>
            </a:endParaRPr>
          </a:p>
        </p:txBody>
      </p:sp>
      <p:sp>
        <p:nvSpPr>
          <p:cNvPr id="271" name="Google Shape;271;p31"/>
          <p:cNvSpPr txBox="1"/>
          <p:nvPr/>
        </p:nvSpPr>
        <p:spPr>
          <a:xfrm>
            <a:off x="6084725" y="4463525"/>
            <a:ext cx="33324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Correlation matrix using heatmap</a:t>
            </a:r>
            <a:endParaRPr>
              <a:solidFill>
                <a:schemeClr val="lt2"/>
              </a:solidFill>
              <a:latin typeface="Fira Sans Condensed Light"/>
              <a:ea typeface="Fira Sans Condensed Light"/>
              <a:cs typeface="Fira Sans Condensed Light"/>
              <a:sym typeface="Fira Sans Condensed Light"/>
            </a:endParaRPr>
          </a:p>
        </p:txBody>
      </p:sp>
      <p:cxnSp>
        <p:nvCxnSpPr>
          <p:cNvPr id="272" name="Google Shape;272;p31"/>
          <p:cNvCxnSpPr/>
          <p:nvPr/>
        </p:nvCxnSpPr>
        <p:spPr>
          <a:xfrm>
            <a:off x="4091050" y="1723475"/>
            <a:ext cx="7800" cy="219900"/>
          </a:xfrm>
          <a:prstGeom prst="straightConnector1">
            <a:avLst/>
          </a:prstGeom>
          <a:noFill/>
          <a:ln cap="flat" cmpd="sng" w="19050">
            <a:solidFill>
              <a:schemeClr val="lt2"/>
            </a:solidFill>
            <a:prstDash val="solid"/>
            <a:round/>
            <a:headEnd len="med" w="med" type="oval"/>
            <a:tailEnd len="med" w="med" type="oval"/>
          </a:ln>
        </p:spPr>
      </p:cxnSp>
      <p:sp>
        <p:nvSpPr>
          <p:cNvPr id="273" name="Google Shape;273;p31"/>
          <p:cNvSpPr txBox="1"/>
          <p:nvPr/>
        </p:nvSpPr>
        <p:spPr>
          <a:xfrm>
            <a:off x="4161300" y="2161975"/>
            <a:ext cx="8214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Checking</a:t>
            </a:r>
            <a:endParaRPr>
              <a:solidFill>
                <a:schemeClr val="lt2"/>
              </a:solidFill>
              <a:latin typeface="Fira Sans Condensed Light"/>
              <a:ea typeface="Fira Sans Condensed Light"/>
              <a:cs typeface="Fira Sans Condensed Light"/>
              <a:sym typeface="Fira Sans Condensed Light"/>
            </a:endParaRPr>
          </a:p>
        </p:txBody>
      </p:sp>
      <p:sp>
        <p:nvSpPr>
          <p:cNvPr id="274" name="Google Shape;274;p31"/>
          <p:cNvSpPr txBox="1"/>
          <p:nvPr/>
        </p:nvSpPr>
        <p:spPr>
          <a:xfrm>
            <a:off x="5160188" y="2120700"/>
            <a:ext cx="530700" cy="2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for</a:t>
            </a:r>
            <a:endParaRPr>
              <a:solidFill>
                <a:schemeClr val="lt2"/>
              </a:solidFill>
              <a:latin typeface="Fira Sans Condensed Light"/>
              <a:ea typeface="Fira Sans Condensed Light"/>
              <a:cs typeface="Fira Sans Condensed Light"/>
              <a:sym typeface="Fira Sans Condensed Light"/>
            </a:endParaRPr>
          </a:p>
        </p:txBody>
      </p:sp>
      <p:cxnSp>
        <p:nvCxnSpPr>
          <p:cNvPr id="275" name="Google Shape;275;p31"/>
          <p:cNvCxnSpPr/>
          <p:nvPr/>
        </p:nvCxnSpPr>
        <p:spPr>
          <a:xfrm flipH="1" rot="10800000">
            <a:off x="5706075" y="2900700"/>
            <a:ext cx="291300" cy="12600"/>
          </a:xfrm>
          <a:prstGeom prst="straightConnector1">
            <a:avLst/>
          </a:prstGeom>
          <a:noFill/>
          <a:ln cap="flat" cmpd="sng" w="19050">
            <a:solidFill>
              <a:schemeClr val="lt2"/>
            </a:solidFill>
            <a:prstDash val="solid"/>
            <a:round/>
            <a:headEnd len="med" w="med" type="none"/>
            <a:tailEnd len="med" w="med" type="oval"/>
          </a:ln>
        </p:spPr>
      </p:cxnSp>
      <p:cxnSp>
        <p:nvCxnSpPr>
          <p:cNvPr id="276" name="Google Shape;276;p31"/>
          <p:cNvCxnSpPr/>
          <p:nvPr/>
        </p:nvCxnSpPr>
        <p:spPr>
          <a:xfrm flipH="1" rot="10800000">
            <a:off x="5706075" y="4227375"/>
            <a:ext cx="291300" cy="12000"/>
          </a:xfrm>
          <a:prstGeom prst="straightConnector1">
            <a:avLst/>
          </a:prstGeom>
          <a:noFill/>
          <a:ln cap="flat" cmpd="sng" w="19050">
            <a:solidFill>
              <a:schemeClr val="lt2"/>
            </a:solidFill>
            <a:prstDash val="solid"/>
            <a:round/>
            <a:headEnd len="med" w="med" type="none"/>
            <a:tailEnd len="med" w="med" type="oval"/>
          </a:ln>
        </p:spPr>
      </p:cxnSp>
      <p:cxnSp>
        <p:nvCxnSpPr>
          <p:cNvPr id="277" name="Google Shape;277;p31"/>
          <p:cNvCxnSpPr/>
          <p:nvPr/>
        </p:nvCxnSpPr>
        <p:spPr>
          <a:xfrm flipH="1" rot="10800000">
            <a:off x="5700975" y="4669400"/>
            <a:ext cx="301500" cy="11700"/>
          </a:xfrm>
          <a:prstGeom prst="straightConnector1">
            <a:avLst/>
          </a:prstGeom>
          <a:noFill/>
          <a:ln cap="flat" cmpd="sng" w="19050">
            <a:solidFill>
              <a:schemeClr val="lt2"/>
            </a:solidFill>
            <a:prstDash val="solid"/>
            <a:round/>
            <a:headEnd len="med" w="med" type="none"/>
            <a:tailEnd len="med" w="med" type="oval"/>
          </a:ln>
        </p:spPr>
      </p:cxnSp>
      <p:cxnSp>
        <p:nvCxnSpPr>
          <p:cNvPr id="278" name="Google Shape;278;p31"/>
          <p:cNvCxnSpPr/>
          <p:nvPr/>
        </p:nvCxnSpPr>
        <p:spPr>
          <a:xfrm flipH="1" rot="10800000">
            <a:off x="5706075" y="3343025"/>
            <a:ext cx="291300" cy="12300"/>
          </a:xfrm>
          <a:prstGeom prst="straightConnector1">
            <a:avLst/>
          </a:prstGeom>
          <a:noFill/>
          <a:ln cap="flat" cmpd="sng" w="19050">
            <a:solidFill>
              <a:schemeClr val="lt2"/>
            </a:solidFill>
            <a:prstDash val="solid"/>
            <a:round/>
            <a:headEnd len="med" w="med" type="none"/>
            <a:tailEnd len="med" w="med" type="oval"/>
          </a:ln>
        </p:spPr>
      </p:cxnSp>
      <p:cxnSp>
        <p:nvCxnSpPr>
          <p:cNvPr id="279" name="Google Shape;279;p31"/>
          <p:cNvCxnSpPr/>
          <p:nvPr/>
        </p:nvCxnSpPr>
        <p:spPr>
          <a:xfrm flipH="1" rot="10800000">
            <a:off x="5706075" y="3785350"/>
            <a:ext cx="291300" cy="12000"/>
          </a:xfrm>
          <a:prstGeom prst="straightConnector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p32"/>
          <p:cNvSpPr/>
          <p:nvPr/>
        </p:nvSpPr>
        <p:spPr>
          <a:xfrm>
            <a:off x="1043225" y="964275"/>
            <a:ext cx="955800" cy="441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2F2F2"/>
                </a:solidFill>
              </a:rPr>
              <a:t>meanfreq</a:t>
            </a:r>
            <a:endParaRPr>
              <a:solidFill>
                <a:srgbClr val="F2F2F2"/>
              </a:solidFill>
            </a:endParaRPr>
          </a:p>
        </p:txBody>
      </p:sp>
      <p:sp>
        <p:nvSpPr>
          <p:cNvPr id="285" name="Google Shape;285;p32"/>
          <p:cNvSpPr/>
          <p:nvPr/>
        </p:nvSpPr>
        <p:spPr>
          <a:xfrm>
            <a:off x="5740275" y="964263"/>
            <a:ext cx="872100" cy="441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2F2F2"/>
                </a:solidFill>
              </a:rPr>
              <a:t>Q25</a:t>
            </a:r>
            <a:endParaRPr>
              <a:solidFill>
                <a:srgbClr val="F2F2F2"/>
              </a:solidFill>
            </a:endParaRPr>
          </a:p>
          <a:p>
            <a:pPr indent="0" lvl="0" marL="0" rtl="0" algn="ctr">
              <a:spcBef>
                <a:spcPts val="0"/>
              </a:spcBef>
              <a:spcAft>
                <a:spcPts val="0"/>
              </a:spcAft>
              <a:buNone/>
            </a:pPr>
            <a:r>
              <a:t/>
            </a:r>
            <a:endParaRPr>
              <a:solidFill>
                <a:srgbClr val="F2F2F2"/>
              </a:solidFill>
            </a:endParaRPr>
          </a:p>
        </p:txBody>
      </p:sp>
      <p:sp>
        <p:nvSpPr>
          <p:cNvPr id="286" name="Google Shape;286;p32"/>
          <p:cNvSpPr/>
          <p:nvPr/>
        </p:nvSpPr>
        <p:spPr>
          <a:xfrm>
            <a:off x="2608450" y="964275"/>
            <a:ext cx="872100" cy="441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2F2F2"/>
                </a:solidFill>
              </a:rPr>
              <a:t>sd</a:t>
            </a:r>
            <a:endParaRPr>
              <a:solidFill>
                <a:srgbClr val="F2F2F2"/>
              </a:solidFill>
            </a:endParaRPr>
          </a:p>
          <a:p>
            <a:pPr indent="0" lvl="0" marL="0" rtl="0" algn="ctr">
              <a:spcBef>
                <a:spcPts val="0"/>
              </a:spcBef>
              <a:spcAft>
                <a:spcPts val="0"/>
              </a:spcAft>
              <a:buNone/>
            </a:pPr>
            <a:r>
              <a:t/>
            </a:r>
            <a:endParaRPr>
              <a:solidFill>
                <a:srgbClr val="F2F2F2"/>
              </a:solidFill>
            </a:endParaRPr>
          </a:p>
        </p:txBody>
      </p:sp>
      <p:sp>
        <p:nvSpPr>
          <p:cNvPr id="287" name="Google Shape;287;p32"/>
          <p:cNvSpPr/>
          <p:nvPr/>
        </p:nvSpPr>
        <p:spPr>
          <a:xfrm>
            <a:off x="7224225" y="964275"/>
            <a:ext cx="872100" cy="441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2F2F2"/>
                </a:solidFill>
              </a:rPr>
              <a:t>Q75</a:t>
            </a:r>
            <a:endParaRPr>
              <a:solidFill>
                <a:srgbClr val="F2F2F2"/>
              </a:solidFill>
            </a:endParaRPr>
          </a:p>
          <a:p>
            <a:pPr indent="0" lvl="0" marL="0" rtl="0" algn="ctr">
              <a:spcBef>
                <a:spcPts val="0"/>
              </a:spcBef>
              <a:spcAft>
                <a:spcPts val="0"/>
              </a:spcAft>
              <a:buNone/>
            </a:pPr>
            <a:r>
              <a:t/>
            </a:r>
            <a:endParaRPr>
              <a:solidFill>
                <a:srgbClr val="F2F2F2"/>
              </a:solidFill>
            </a:endParaRPr>
          </a:p>
        </p:txBody>
      </p:sp>
      <p:sp>
        <p:nvSpPr>
          <p:cNvPr id="288" name="Google Shape;288;p32"/>
          <p:cNvSpPr/>
          <p:nvPr/>
        </p:nvSpPr>
        <p:spPr>
          <a:xfrm>
            <a:off x="4256313" y="964275"/>
            <a:ext cx="872100" cy="441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2F2F2"/>
                </a:solidFill>
              </a:rPr>
              <a:t>median</a:t>
            </a:r>
            <a:endParaRPr>
              <a:solidFill>
                <a:srgbClr val="F2F2F2"/>
              </a:solidFill>
            </a:endParaRPr>
          </a:p>
        </p:txBody>
      </p:sp>
      <p:sp>
        <p:nvSpPr>
          <p:cNvPr id="289" name="Google Shape;289;p32"/>
          <p:cNvSpPr/>
          <p:nvPr/>
        </p:nvSpPr>
        <p:spPr>
          <a:xfrm>
            <a:off x="1999025" y="1847850"/>
            <a:ext cx="872100" cy="441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2F2F2"/>
                </a:solidFill>
              </a:rPr>
              <a:t>IQR</a:t>
            </a:r>
            <a:endParaRPr>
              <a:solidFill>
                <a:srgbClr val="F2F2F2"/>
              </a:solidFill>
            </a:endParaRPr>
          </a:p>
        </p:txBody>
      </p:sp>
      <p:sp>
        <p:nvSpPr>
          <p:cNvPr id="290" name="Google Shape;290;p32"/>
          <p:cNvSpPr/>
          <p:nvPr/>
        </p:nvSpPr>
        <p:spPr>
          <a:xfrm>
            <a:off x="3480550" y="1847850"/>
            <a:ext cx="872100" cy="441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2F2F2"/>
                </a:solidFill>
              </a:rPr>
              <a:t>s</a:t>
            </a:r>
            <a:r>
              <a:rPr lang="en">
                <a:solidFill>
                  <a:srgbClr val="F2F2F2"/>
                </a:solidFill>
              </a:rPr>
              <a:t>kew</a:t>
            </a:r>
            <a:endParaRPr>
              <a:solidFill>
                <a:srgbClr val="F2F2F2"/>
              </a:solidFill>
            </a:endParaRPr>
          </a:p>
          <a:p>
            <a:pPr indent="0" lvl="0" marL="0" rtl="0" algn="ctr">
              <a:spcBef>
                <a:spcPts val="0"/>
              </a:spcBef>
              <a:spcAft>
                <a:spcPts val="0"/>
              </a:spcAft>
              <a:buNone/>
            </a:pPr>
            <a:r>
              <a:t/>
            </a:r>
            <a:endParaRPr>
              <a:solidFill>
                <a:srgbClr val="F2F2F2"/>
              </a:solidFill>
            </a:endParaRPr>
          </a:p>
        </p:txBody>
      </p:sp>
      <p:sp>
        <p:nvSpPr>
          <p:cNvPr id="291" name="Google Shape;291;p32"/>
          <p:cNvSpPr/>
          <p:nvPr/>
        </p:nvSpPr>
        <p:spPr>
          <a:xfrm>
            <a:off x="5123450" y="1847850"/>
            <a:ext cx="872100" cy="441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2F2F2"/>
                </a:solidFill>
              </a:rPr>
              <a:t>k</a:t>
            </a:r>
            <a:r>
              <a:rPr lang="en">
                <a:solidFill>
                  <a:srgbClr val="F2F2F2"/>
                </a:solidFill>
              </a:rPr>
              <a:t>urt</a:t>
            </a:r>
            <a:endParaRPr>
              <a:solidFill>
                <a:srgbClr val="F2F2F2"/>
              </a:solidFill>
            </a:endParaRPr>
          </a:p>
          <a:p>
            <a:pPr indent="0" lvl="0" marL="0" rtl="0" algn="ctr">
              <a:spcBef>
                <a:spcPts val="0"/>
              </a:spcBef>
              <a:spcAft>
                <a:spcPts val="0"/>
              </a:spcAft>
              <a:buNone/>
            </a:pPr>
            <a:r>
              <a:t/>
            </a:r>
            <a:endParaRPr>
              <a:solidFill>
                <a:srgbClr val="F2F2F2"/>
              </a:solidFill>
            </a:endParaRPr>
          </a:p>
        </p:txBody>
      </p:sp>
      <p:sp>
        <p:nvSpPr>
          <p:cNvPr id="292" name="Google Shape;292;p32"/>
          <p:cNvSpPr/>
          <p:nvPr/>
        </p:nvSpPr>
        <p:spPr>
          <a:xfrm>
            <a:off x="6613025" y="1847850"/>
            <a:ext cx="872100" cy="441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2F2F2"/>
                </a:solidFill>
              </a:rPr>
              <a:t>s</a:t>
            </a:r>
            <a:r>
              <a:rPr lang="en">
                <a:solidFill>
                  <a:srgbClr val="F2F2F2"/>
                </a:solidFill>
              </a:rPr>
              <a:t>p.ent</a:t>
            </a:r>
            <a:endParaRPr>
              <a:solidFill>
                <a:srgbClr val="F2F2F2"/>
              </a:solidFill>
            </a:endParaRPr>
          </a:p>
          <a:p>
            <a:pPr indent="0" lvl="0" marL="0" rtl="0" algn="ctr">
              <a:spcBef>
                <a:spcPts val="0"/>
              </a:spcBef>
              <a:spcAft>
                <a:spcPts val="0"/>
              </a:spcAft>
              <a:buNone/>
            </a:pPr>
            <a:r>
              <a:t/>
            </a:r>
            <a:endParaRPr>
              <a:solidFill>
                <a:srgbClr val="F2F2F2"/>
              </a:solidFill>
            </a:endParaRPr>
          </a:p>
        </p:txBody>
      </p:sp>
      <p:sp>
        <p:nvSpPr>
          <p:cNvPr id="293" name="Google Shape;293;p32"/>
          <p:cNvSpPr/>
          <p:nvPr/>
        </p:nvSpPr>
        <p:spPr>
          <a:xfrm>
            <a:off x="1085075" y="2688263"/>
            <a:ext cx="872100" cy="441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2F2F2"/>
                </a:solidFill>
              </a:rPr>
              <a:t>s</a:t>
            </a:r>
            <a:r>
              <a:rPr lang="en">
                <a:solidFill>
                  <a:srgbClr val="F2F2F2"/>
                </a:solidFill>
              </a:rPr>
              <a:t>fm</a:t>
            </a:r>
            <a:endParaRPr>
              <a:solidFill>
                <a:srgbClr val="F2F2F2"/>
              </a:solidFill>
            </a:endParaRPr>
          </a:p>
          <a:p>
            <a:pPr indent="0" lvl="0" marL="0" rtl="0" algn="ctr">
              <a:spcBef>
                <a:spcPts val="0"/>
              </a:spcBef>
              <a:spcAft>
                <a:spcPts val="0"/>
              </a:spcAft>
              <a:buNone/>
            </a:pPr>
            <a:r>
              <a:t/>
            </a:r>
            <a:endParaRPr>
              <a:solidFill>
                <a:srgbClr val="F2F2F2"/>
              </a:solidFill>
            </a:endParaRPr>
          </a:p>
        </p:txBody>
      </p:sp>
      <p:sp>
        <p:nvSpPr>
          <p:cNvPr id="294" name="Google Shape;294;p32"/>
          <p:cNvSpPr/>
          <p:nvPr/>
        </p:nvSpPr>
        <p:spPr>
          <a:xfrm>
            <a:off x="2608450" y="2688263"/>
            <a:ext cx="872100" cy="441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2F2F2"/>
                </a:solidFill>
              </a:rPr>
              <a:t>mode</a:t>
            </a:r>
            <a:endParaRPr>
              <a:solidFill>
                <a:srgbClr val="F2F2F2"/>
              </a:solidFill>
            </a:endParaRPr>
          </a:p>
        </p:txBody>
      </p:sp>
      <p:sp>
        <p:nvSpPr>
          <p:cNvPr id="295" name="Google Shape;295;p32"/>
          <p:cNvSpPr/>
          <p:nvPr/>
        </p:nvSpPr>
        <p:spPr>
          <a:xfrm>
            <a:off x="4251338" y="2688275"/>
            <a:ext cx="872100" cy="441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2F2F2"/>
                </a:solidFill>
              </a:rPr>
              <a:t>centroid</a:t>
            </a:r>
            <a:endParaRPr>
              <a:solidFill>
                <a:srgbClr val="F2F2F2"/>
              </a:solidFill>
            </a:endParaRPr>
          </a:p>
        </p:txBody>
      </p:sp>
      <p:sp>
        <p:nvSpPr>
          <p:cNvPr id="296" name="Google Shape;296;p32"/>
          <p:cNvSpPr/>
          <p:nvPr/>
        </p:nvSpPr>
        <p:spPr>
          <a:xfrm>
            <a:off x="5894250" y="2688263"/>
            <a:ext cx="872100" cy="441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2F2F2"/>
                </a:solidFill>
              </a:rPr>
              <a:t>peakf</a:t>
            </a:r>
            <a:endParaRPr>
              <a:solidFill>
                <a:srgbClr val="F2F2F2"/>
              </a:solidFill>
            </a:endParaRPr>
          </a:p>
        </p:txBody>
      </p:sp>
      <p:sp>
        <p:nvSpPr>
          <p:cNvPr id="297" name="Google Shape;297;p32"/>
          <p:cNvSpPr/>
          <p:nvPr/>
        </p:nvSpPr>
        <p:spPr>
          <a:xfrm>
            <a:off x="7537150" y="2688275"/>
            <a:ext cx="1038600" cy="441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2F2F2"/>
                </a:solidFill>
              </a:rPr>
              <a:t>meanfun</a:t>
            </a:r>
            <a:endParaRPr>
              <a:solidFill>
                <a:srgbClr val="F2F2F2"/>
              </a:solidFill>
            </a:endParaRPr>
          </a:p>
          <a:p>
            <a:pPr indent="0" lvl="0" marL="0" rtl="0" algn="ctr">
              <a:spcBef>
                <a:spcPts val="0"/>
              </a:spcBef>
              <a:spcAft>
                <a:spcPts val="0"/>
              </a:spcAft>
              <a:buNone/>
            </a:pPr>
            <a:r>
              <a:t/>
            </a:r>
            <a:endParaRPr>
              <a:solidFill>
                <a:srgbClr val="F2F2F2"/>
              </a:solidFill>
            </a:endParaRPr>
          </a:p>
        </p:txBody>
      </p:sp>
      <p:sp>
        <p:nvSpPr>
          <p:cNvPr id="298" name="Google Shape;298;p32"/>
          <p:cNvSpPr/>
          <p:nvPr/>
        </p:nvSpPr>
        <p:spPr>
          <a:xfrm>
            <a:off x="1043225" y="4297300"/>
            <a:ext cx="872100" cy="441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2F2F2"/>
                </a:solidFill>
              </a:rPr>
              <a:t>maxdom</a:t>
            </a:r>
            <a:endParaRPr>
              <a:solidFill>
                <a:srgbClr val="F2F2F2"/>
              </a:solidFill>
            </a:endParaRPr>
          </a:p>
          <a:p>
            <a:pPr indent="0" lvl="0" marL="0" rtl="0" algn="ctr">
              <a:spcBef>
                <a:spcPts val="0"/>
              </a:spcBef>
              <a:spcAft>
                <a:spcPts val="0"/>
              </a:spcAft>
              <a:buNone/>
            </a:pPr>
            <a:r>
              <a:t/>
            </a:r>
            <a:endParaRPr>
              <a:solidFill>
                <a:srgbClr val="F2F2F2"/>
              </a:solidFill>
            </a:endParaRPr>
          </a:p>
        </p:txBody>
      </p:sp>
      <p:sp>
        <p:nvSpPr>
          <p:cNvPr id="299" name="Google Shape;299;p32"/>
          <p:cNvSpPr/>
          <p:nvPr/>
        </p:nvSpPr>
        <p:spPr>
          <a:xfrm>
            <a:off x="3480550" y="3550275"/>
            <a:ext cx="872100" cy="441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2F2F2"/>
                </a:solidFill>
              </a:rPr>
              <a:t>maxfun</a:t>
            </a:r>
            <a:endParaRPr>
              <a:solidFill>
                <a:srgbClr val="F2F2F2"/>
              </a:solidFill>
            </a:endParaRPr>
          </a:p>
          <a:p>
            <a:pPr indent="0" lvl="0" marL="0" rtl="0" algn="ctr">
              <a:spcBef>
                <a:spcPts val="0"/>
              </a:spcBef>
              <a:spcAft>
                <a:spcPts val="0"/>
              </a:spcAft>
              <a:buNone/>
            </a:pPr>
            <a:r>
              <a:t/>
            </a:r>
            <a:endParaRPr>
              <a:solidFill>
                <a:srgbClr val="F2F2F2"/>
              </a:solidFill>
            </a:endParaRPr>
          </a:p>
        </p:txBody>
      </p:sp>
      <p:sp>
        <p:nvSpPr>
          <p:cNvPr id="300" name="Google Shape;300;p32"/>
          <p:cNvSpPr/>
          <p:nvPr/>
        </p:nvSpPr>
        <p:spPr>
          <a:xfrm>
            <a:off x="4956953" y="3550275"/>
            <a:ext cx="1038600" cy="441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2F2F2"/>
                </a:solidFill>
              </a:rPr>
              <a:t>meandom</a:t>
            </a:r>
            <a:endParaRPr>
              <a:solidFill>
                <a:srgbClr val="F2F2F2"/>
              </a:solidFill>
            </a:endParaRPr>
          </a:p>
          <a:p>
            <a:pPr indent="0" lvl="0" marL="0" rtl="0" algn="ctr">
              <a:spcBef>
                <a:spcPts val="0"/>
              </a:spcBef>
              <a:spcAft>
                <a:spcPts val="0"/>
              </a:spcAft>
              <a:buNone/>
            </a:pPr>
            <a:r>
              <a:t/>
            </a:r>
            <a:endParaRPr>
              <a:solidFill>
                <a:srgbClr val="F2F2F2"/>
              </a:solidFill>
            </a:endParaRPr>
          </a:p>
        </p:txBody>
      </p:sp>
      <p:sp>
        <p:nvSpPr>
          <p:cNvPr id="301" name="Google Shape;301;p32"/>
          <p:cNvSpPr/>
          <p:nvPr/>
        </p:nvSpPr>
        <p:spPr>
          <a:xfrm>
            <a:off x="6711700" y="3528700"/>
            <a:ext cx="872100" cy="441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2F2F2"/>
                </a:solidFill>
              </a:rPr>
              <a:t>mindom</a:t>
            </a:r>
            <a:endParaRPr>
              <a:solidFill>
                <a:srgbClr val="F2F2F2"/>
              </a:solidFill>
            </a:endParaRPr>
          </a:p>
          <a:p>
            <a:pPr indent="0" lvl="0" marL="0" rtl="0" algn="ctr">
              <a:spcBef>
                <a:spcPts val="0"/>
              </a:spcBef>
              <a:spcAft>
                <a:spcPts val="0"/>
              </a:spcAft>
              <a:buNone/>
            </a:pPr>
            <a:r>
              <a:t/>
            </a:r>
            <a:endParaRPr>
              <a:solidFill>
                <a:srgbClr val="F2F2F2"/>
              </a:solidFill>
            </a:endParaRPr>
          </a:p>
        </p:txBody>
      </p:sp>
      <p:sp>
        <p:nvSpPr>
          <p:cNvPr id="302" name="Google Shape;302;p32"/>
          <p:cNvSpPr/>
          <p:nvPr/>
        </p:nvSpPr>
        <p:spPr>
          <a:xfrm>
            <a:off x="2725275" y="4297288"/>
            <a:ext cx="872100" cy="441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2F2F2"/>
                </a:solidFill>
              </a:rPr>
              <a:t>dfrange</a:t>
            </a:r>
            <a:endParaRPr>
              <a:solidFill>
                <a:srgbClr val="F2F2F2"/>
              </a:solidFill>
            </a:endParaRPr>
          </a:p>
          <a:p>
            <a:pPr indent="0" lvl="0" marL="0" rtl="0" algn="ctr">
              <a:spcBef>
                <a:spcPts val="0"/>
              </a:spcBef>
              <a:spcAft>
                <a:spcPts val="0"/>
              </a:spcAft>
              <a:buNone/>
            </a:pPr>
            <a:r>
              <a:t/>
            </a:r>
            <a:endParaRPr>
              <a:solidFill>
                <a:srgbClr val="F2F2F2"/>
              </a:solidFill>
            </a:endParaRPr>
          </a:p>
        </p:txBody>
      </p:sp>
      <p:sp>
        <p:nvSpPr>
          <p:cNvPr id="303" name="Google Shape;303;p32"/>
          <p:cNvSpPr/>
          <p:nvPr/>
        </p:nvSpPr>
        <p:spPr>
          <a:xfrm>
            <a:off x="4277163" y="4297300"/>
            <a:ext cx="1038600" cy="441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2F2F2"/>
                </a:solidFill>
              </a:rPr>
              <a:t>modindx</a:t>
            </a:r>
            <a:endParaRPr>
              <a:solidFill>
                <a:srgbClr val="F2F2F2"/>
              </a:solidFill>
            </a:endParaRPr>
          </a:p>
          <a:p>
            <a:pPr indent="0" lvl="0" marL="0" rtl="0" algn="ctr">
              <a:spcBef>
                <a:spcPts val="0"/>
              </a:spcBef>
              <a:spcAft>
                <a:spcPts val="0"/>
              </a:spcAft>
              <a:buNone/>
            </a:pPr>
            <a:r>
              <a:t/>
            </a:r>
            <a:endParaRPr>
              <a:solidFill>
                <a:srgbClr val="F2F2F2"/>
              </a:solidFill>
            </a:endParaRPr>
          </a:p>
        </p:txBody>
      </p:sp>
      <p:sp>
        <p:nvSpPr>
          <p:cNvPr id="304" name="Google Shape;304;p32"/>
          <p:cNvSpPr/>
          <p:nvPr/>
        </p:nvSpPr>
        <p:spPr>
          <a:xfrm>
            <a:off x="5894250" y="4297300"/>
            <a:ext cx="872100" cy="441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2F2F2"/>
                </a:solidFill>
              </a:rPr>
              <a:t>label</a:t>
            </a:r>
            <a:endParaRPr>
              <a:solidFill>
                <a:srgbClr val="F2F2F2"/>
              </a:solidFill>
            </a:endParaRPr>
          </a:p>
          <a:p>
            <a:pPr indent="0" lvl="0" marL="0" rtl="0" algn="ctr">
              <a:spcBef>
                <a:spcPts val="0"/>
              </a:spcBef>
              <a:spcAft>
                <a:spcPts val="0"/>
              </a:spcAft>
              <a:buNone/>
            </a:pPr>
            <a:r>
              <a:t/>
            </a:r>
            <a:endParaRPr>
              <a:solidFill>
                <a:srgbClr val="F2F2F2"/>
              </a:solidFill>
            </a:endParaRPr>
          </a:p>
        </p:txBody>
      </p:sp>
      <p:sp>
        <p:nvSpPr>
          <p:cNvPr id="305" name="Google Shape;305;p32"/>
          <p:cNvSpPr txBox="1"/>
          <p:nvPr>
            <p:ph idx="4294967295" type="title"/>
          </p:nvPr>
        </p:nvSpPr>
        <p:spPr>
          <a:xfrm>
            <a:off x="484125" y="95500"/>
            <a:ext cx="1826400" cy="80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306" name="Google Shape;306;p32"/>
          <p:cNvSpPr/>
          <p:nvPr/>
        </p:nvSpPr>
        <p:spPr>
          <a:xfrm>
            <a:off x="1957175" y="3550275"/>
            <a:ext cx="872100" cy="441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2F2F2"/>
                </a:solidFill>
              </a:rPr>
              <a:t>minfun</a:t>
            </a:r>
            <a:endParaRPr>
              <a:solidFill>
                <a:srgbClr val="F2F2F2"/>
              </a:solidFill>
            </a:endParaRPr>
          </a:p>
          <a:p>
            <a:pPr indent="0" lvl="0" marL="0" rtl="0" algn="ctr">
              <a:spcBef>
                <a:spcPts val="0"/>
              </a:spcBef>
              <a:spcAft>
                <a:spcPts val="0"/>
              </a:spcAft>
              <a:buNone/>
            </a:pPr>
            <a:r>
              <a:t/>
            </a:r>
            <a:endParaRPr>
              <a:solidFill>
                <a:srgbClr val="F2F2F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33"/>
          <p:cNvSpPr txBox="1"/>
          <p:nvPr>
            <p:ph idx="15" type="title"/>
          </p:nvPr>
        </p:nvSpPr>
        <p:spPr>
          <a:xfrm>
            <a:off x="375925" y="250250"/>
            <a:ext cx="554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Model Implementation</a:t>
            </a:r>
            <a:r>
              <a:rPr lang="en"/>
              <a:t> </a:t>
            </a:r>
            <a:endParaRPr/>
          </a:p>
        </p:txBody>
      </p:sp>
      <p:sp>
        <p:nvSpPr>
          <p:cNvPr id="312" name="Google Shape;312;p33"/>
          <p:cNvSpPr txBox="1"/>
          <p:nvPr/>
        </p:nvSpPr>
        <p:spPr>
          <a:xfrm>
            <a:off x="2340900" y="1430912"/>
            <a:ext cx="2074800" cy="6333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rPr lang="en">
                <a:solidFill>
                  <a:schemeClr val="lt2"/>
                </a:solidFill>
                <a:latin typeface="Fira Sans Condensed Light"/>
                <a:ea typeface="Fira Sans Condensed Light"/>
                <a:cs typeface="Fira Sans Condensed Light"/>
                <a:sym typeface="Fira Sans Condensed Light"/>
              </a:rPr>
              <a:t>RandomForestClassifier</a:t>
            </a:r>
            <a:endParaRPr>
              <a:solidFill>
                <a:schemeClr val="lt2"/>
              </a:solidFill>
              <a:latin typeface="Fira Sans Condensed Light"/>
              <a:ea typeface="Fira Sans Condensed Light"/>
              <a:cs typeface="Fira Sans Condensed Light"/>
              <a:sym typeface="Fira Sans Condensed Light"/>
            </a:endParaRPr>
          </a:p>
        </p:txBody>
      </p:sp>
      <p:sp>
        <p:nvSpPr>
          <p:cNvPr id="313" name="Google Shape;313;p33"/>
          <p:cNvSpPr txBox="1"/>
          <p:nvPr/>
        </p:nvSpPr>
        <p:spPr>
          <a:xfrm>
            <a:off x="5633150" y="4374675"/>
            <a:ext cx="2074800" cy="6333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rPr lang="en">
                <a:solidFill>
                  <a:schemeClr val="lt2"/>
                </a:solidFill>
                <a:latin typeface="Fira Sans Condensed Light"/>
                <a:ea typeface="Fira Sans Condensed Light"/>
                <a:cs typeface="Fira Sans Condensed Light"/>
                <a:sym typeface="Fira Sans Condensed Light"/>
              </a:rPr>
              <a:t>GradientBoostingClassifier</a:t>
            </a:r>
            <a:endParaRPr>
              <a:solidFill>
                <a:schemeClr val="lt2"/>
              </a:solidFill>
              <a:latin typeface="Fira Sans Condensed Light"/>
              <a:ea typeface="Fira Sans Condensed Light"/>
              <a:cs typeface="Fira Sans Condensed Light"/>
              <a:sym typeface="Fira Sans Condensed Light"/>
            </a:endParaRPr>
          </a:p>
        </p:txBody>
      </p:sp>
      <p:grpSp>
        <p:nvGrpSpPr>
          <p:cNvPr id="314" name="Google Shape;314;p33"/>
          <p:cNvGrpSpPr/>
          <p:nvPr/>
        </p:nvGrpSpPr>
        <p:grpSpPr>
          <a:xfrm>
            <a:off x="1300115" y="1317144"/>
            <a:ext cx="635477" cy="633411"/>
            <a:chOff x="6039282" y="1042577"/>
            <a:chExt cx="734315" cy="731929"/>
          </a:xfrm>
        </p:grpSpPr>
        <p:sp>
          <p:nvSpPr>
            <p:cNvPr id="315" name="Google Shape;315;p3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33"/>
          <p:cNvGrpSpPr/>
          <p:nvPr/>
        </p:nvGrpSpPr>
        <p:grpSpPr>
          <a:xfrm>
            <a:off x="938478" y="958895"/>
            <a:ext cx="1359588" cy="1359588"/>
            <a:chOff x="885403" y="1571142"/>
            <a:chExt cx="2598600" cy="2598600"/>
          </a:xfrm>
        </p:grpSpPr>
        <p:sp>
          <p:nvSpPr>
            <p:cNvPr id="337" name="Google Shape;337;p33"/>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3"/>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33"/>
          <p:cNvGrpSpPr/>
          <p:nvPr/>
        </p:nvGrpSpPr>
        <p:grpSpPr>
          <a:xfrm>
            <a:off x="2947619" y="2719082"/>
            <a:ext cx="635477" cy="633411"/>
            <a:chOff x="6039282" y="1042577"/>
            <a:chExt cx="734315" cy="731929"/>
          </a:xfrm>
        </p:grpSpPr>
        <p:sp>
          <p:nvSpPr>
            <p:cNvPr id="341" name="Google Shape;341;p3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33"/>
          <p:cNvGrpSpPr/>
          <p:nvPr/>
        </p:nvGrpSpPr>
        <p:grpSpPr>
          <a:xfrm rot="9050597">
            <a:off x="2585963" y="2355998"/>
            <a:ext cx="1359571" cy="1359571"/>
            <a:chOff x="885403" y="1571142"/>
            <a:chExt cx="2598600" cy="2598600"/>
          </a:xfrm>
        </p:grpSpPr>
        <p:sp>
          <p:nvSpPr>
            <p:cNvPr id="363" name="Google Shape;363;p33"/>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33"/>
          <p:cNvGrpSpPr/>
          <p:nvPr/>
        </p:nvGrpSpPr>
        <p:grpSpPr>
          <a:xfrm>
            <a:off x="4592365" y="4264511"/>
            <a:ext cx="635477" cy="633411"/>
            <a:chOff x="6039282" y="1042577"/>
            <a:chExt cx="734315" cy="731929"/>
          </a:xfrm>
        </p:grpSpPr>
        <p:sp>
          <p:nvSpPr>
            <p:cNvPr id="367" name="Google Shape;367;p3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33"/>
          <p:cNvGrpSpPr/>
          <p:nvPr/>
        </p:nvGrpSpPr>
        <p:grpSpPr>
          <a:xfrm rot="3938964">
            <a:off x="4230808" y="3906137"/>
            <a:ext cx="1359428" cy="1359428"/>
            <a:chOff x="885403" y="1571142"/>
            <a:chExt cx="2598600" cy="2598600"/>
          </a:xfrm>
        </p:grpSpPr>
        <p:sp>
          <p:nvSpPr>
            <p:cNvPr id="389" name="Google Shape;389;p33"/>
            <p:cNvSpPr/>
            <p:nvPr/>
          </p:nvSpPr>
          <p:spPr>
            <a:xfrm>
              <a:off x="1303550" y="1980350"/>
              <a:ext cx="1762475" cy="1762450"/>
            </a:xfrm>
            <a:custGeom>
              <a:rect b="b" l="l" r="r" t="t"/>
              <a:pathLst>
                <a:path extrusionOk="0" h="70498" w="70499">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rot="-5400000">
              <a:off x="1201838" y="1887550"/>
              <a:ext cx="1965900" cy="1965900"/>
            </a:xfrm>
            <a:prstGeom prst="blockArc">
              <a:avLst>
                <a:gd fmla="val 13560149"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p:nvPr/>
          </p:nvSpPr>
          <p:spPr>
            <a:xfrm rot="3949254">
              <a:off x="1201770" y="1887509"/>
              <a:ext cx="1965866" cy="1965866"/>
            </a:xfrm>
            <a:prstGeom prst="blockArc">
              <a:avLst>
                <a:gd fmla="val 17246835" name="adj1"/>
                <a:gd fmla="val 21599613" name="adj2"/>
                <a:gd fmla="val 10681" name="adj3"/>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3"/>
          <p:cNvSpPr txBox="1"/>
          <p:nvPr/>
        </p:nvSpPr>
        <p:spPr>
          <a:xfrm>
            <a:off x="4011025" y="2832849"/>
            <a:ext cx="2074800" cy="633300"/>
          </a:xfrm>
          <a:prstGeom prst="rect">
            <a:avLst/>
          </a:prstGeom>
          <a:noFill/>
          <a:ln>
            <a:noFill/>
          </a:ln>
        </p:spPr>
        <p:txBody>
          <a:bodyPr anchorCtr="0" anchor="t" bIns="0" lIns="91425" spcFirstLastPara="1" rIns="91425" wrap="square" tIns="182875">
            <a:noAutofit/>
          </a:bodyPr>
          <a:lstStyle/>
          <a:p>
            <a:pPr indent="0" lvl="0" marL="0" rtl="0" algn="l">
              <a:spcBef>
                <a:spcPts val="0"/>
              </a:spcBef>
              <a:spcAft>
                <a:spcPts val="1600"/>
              </a:spcAft>
              <a:buNone/>
            </a:pPr>
            <a:r>
              <a:rPr lang="en">
                <a:solidFill>
                  <a:schemeClr val="lt2"/>
                </a:solidFill>
                <a:latin typeface="Fira Sans Condensed Light"/>
                <a:ea typeface="Fira Sans Condensed Light"/>
                <a:cs typeface="Fira Sans Condensed Light"/>
                <a:sym typeface="Fira Sans Condensed Light"/>
              </a:rPr>
              <a:t>DecisionTreeClassifier</a:t>
            </a:r>
            <a:endParaRPr>
              <a:solidFill>
                <a:schemeClr val="lt2"/>
              </a:solidFill>
              <a:latin typeface="Fira Sans Condensed Light"/>
              <a:ea typeface="Fira Sans Condensed Light"/>
              <a:cs typeface="Fira Sans Condensed Light"/>
              <a:sym typeface="Fira Sans Condensed Light"/>
            </a:endParaRPr>
          </a:p>
        </p:txBody>
      </p:sp>
      <p:sp>
        <p:nvSpPr>
          <p:cNvPr id="393" name="Google Shape;393;p33"/>
          <p:cNvSpPr txBox="1"/>
          <p:nvPr/>
        </p:nvSpPr>
        <p:spPr>
          <a:xfrm>
            <a:off x="2340900" y="1206388"/>
            <a:ext cx="20748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1800">
                <a:solidFill>
                  <a:schemeClr val="lt2"/>
                </a:solidFill>
                <a:latin typeface="Rajdhani"/>
                <a:ea typeface="Rajdhani"/>
                <a:cs typeface="Rajdhani"/>
                <a:sym typeface="Rajdhani"/>
              </a:rPr>
              <a:t>Random Forest</a:t>
            </a:r>
            <a:endParaRPr b="1" sz="1800">
              <a:solidFill>
                <a:schemeClr val="lt2"/>
              </a:solidFill>
              <a:latin typeface="Rajdhani"/>
              <a:ea typeface="Rajdhani"/>
              <a:cs typeface="Rajdhani"/>
              <a:sym typeface="Rajdhani"/>
            </a:endParaRPr>
          </a:p>
        </p:txBody>
      </p:sp>
      <p:sp>
        <p:nvSpPr>
          <p:cNvPr id="394" name="Google Shape;394;p33"/>
          <p:cNvSpPr txBox="1"/>
          <p:nvPr/>
        </p:nvSpPr>
        <p:spPr>
          <a:xfrm>
            <a:off x="5633150" y="4150150"/>
            <a:ext cx="20748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1800">
                <a:solidFill>
                  <a:schemeClr val="lt2"/>
                </a:solidFill>
                <a:latin typeface="Rajdhani"/>
                <a:ea typeface="Rajdhani"/>
                <a:cs typeface="Rajdhani"/>
                <a:sym typeface="Rajdhani"/>
              </a:rPr>
              <a:t>Gradient Boosting</a:t>
            </a:r>
            <a:endParaRPr b="1" sz="1800">
              <a:solidFill>
                <a:schemeClr val="lt2"/>
              </a:solidFill>
              <a:latin typeface="Rajdhani"/>
              <a:ea typeface="Rajdhani"/>
              <a:cs typeface="Rajdhani"/>
              <a:sym typeface="Rajdhani"/>
            </a:endParaRPr>
          </a:p>
        </p:txBody>
      </p:sp>
      <p:sp>
        <p:nvSpPr>
          <p:cNvPr id="395" name="Google Shape;395;p33"/>
          <p:cNvSpPr txBox="1"/>
          <p:nvPr/>
        </p:nvSpPr>
        <p:spPr>
          <a:xfrm>
            <a:off x="4011025" y="2608325"/>
            <a:ext cx="2074800" cy="349200"/>
          </a:xfrm>
          <a:prstGeom prst="rect">
            <a:avLst/>
          </a:prstGeom>
          <a:noFill/>
          <a:ln>
            <a:noFill/>
          </a:ln>
        </p:spPr>
        <p:txBody>
          <a:bodyPr anchorCtr="0" anchor="t" bIns="0" lIns="91425" spcFirstLastPara="1" rIns="91425" wrap="square" tIns="54850">
            <a:noAutofit/>
          </a:bodyPr>
          <a:lstStyle/>
          <a:p>
            <a:pPr indent="0" lvl="0" marL="0" rtl="0" algn="l">
              <a:spcBef>
                <a:spcPts val="0"/>
              </a:spcBef>
              <a:spcAft>
                <a:spcPts val="1600"/>
              </a:spcAft>
              <a:buNone/>
            </a:pPr>
            <a:r>
              <a:rPr b="1" lang="en" sz="1800">
                <a:solidFill>
                  <a:schemeClr val="lt2"/>
                </a:solidFill>
                <a:latin typeface="Rajdhani"/>
                <a:ea typeface="Rajdhani"/>
                <a:cs typeface="Rajdhani"/>
                <a:sym typeface="Rajdhani"/>
              </a:rPr>
              <a:t>Decision Tree</a:t>
            </a:r>
            <a:endParaRPr b="1" sz="1800">
              <a:solidFill>
                <a:schemeClr val="lt2"/>
              </a:solidFill>
              <a:latin typeface="Rajdhani"/>
              <a:ea typeface="Rajdhani"/>
              <a:cs typeface="Rajdhani"/>
              <a:sym typeface="Rajdhan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4"/>
          <p:cNvSpPr txBox="1"/>
          <p:nvPr>
            <p:ph idx="1" type="subTitle"/>
          </p:nvPr>
        </p:nvSpPr>
        <p:spPr>
          <a:xfrm>
            <a:off x="448750" y="984500"/>
            <a:ext cx="8060100" cy="40887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rgbClr val="F2F2F2"/>
              </a:buClr>
              <a:buSzPts val="1500"/>
              <a:buChar char="❖"/>
            </a:pPr>
            <a:r>
              <a:rPr lang="en" sz="1500">
                <a:solidFill>
                  <a:srgbClr val="F2F2F2"/>
                </a:solidFill>
                <a:latin typeface="Calibri"/>
                <a:ea typeface="Calibri"/>
                <a:cs typeface="Calibri"/>
                <a:sym typeface="Calibri"/>
              </a:rPr>
              <a:t>Plotted  confusion matrix and calculated Accuracy, precison, f1 and recall</a:t>
            </a:r>
            <a:endParaRPr sz="1500">
              <a:solidFill>
                <a:srgbClr val="F2F2F2"/>
              </a:solidFill>
              <a:latin typeface="Calibri"/>
              <a:ea typeface="Calibri"/>
              <a:cs typeface="Calibri"/>
              <a:sym typeface="Calibri"/>
            </a:endParaRPr>
          </a:p>
          <a:p>
            <a:pPr indent="-323850" lvl="0" marL="457200" rtl="0" algn="l">
              <a:lnSpc>
                <a:spcPct val="150000"/>
              </a:lnSpc>
              <a:spcBef>
                <a:spcPts val="0"/>
              </a:spcBef>
              <a:spcAft>
                <a:spcPts val="0"/>
              </a:spcAft>
              <a:buClr>
                <a:srgbClr val="F2F2F2"/>
              </a:buClr>
              <a:buSzPts val="1500"/>
              <a:buFont typeface="Calibri"/>
              <a:buChar char="❖"/>
            </a:pPr>
            <a:r>
              <a:rPr lang="en" sz="1500">
                <a:solidFill>
                  <a:srgbClr val="F2F2F2"/>
                </a:solidFill>
                <a:latin typeface="Calibri"/>
                <a:ea typeface="Calibri"/>
                <a:cs typeface="Calibri"/>
                <a:sym typeface="Calibri"/>
              </a:rPr>
              <a:t>Hyperparameter tuning using gridsearchcv library for each model</a:t>
            </a:r>
            <a:endParaRPr sz="1500">
              <a:solidFill>
                <a:srgbClr val="F2F2F2"/>
              </a:solidFill>
              <a:latin typeface="Calibri"/>
              <a:ea typeface="Calibri"/>
              <a:cs typeface="Calibri"/>
              <a:sym typeface="Calibri"/>
            </a:endParaRPr>
          </a:p>
          <a:p>
            <a:pPr indent="-323850" lvl="0" marL="457200" rtl="0" algn="l">
              <a:lnSpc>
                <a:spcPct val="150000"/>
              </a:lnSpc>
              <a:spcBef>
                <a:spcPts val="0"/>
              </a:spcBef>
              <a:spcAft>
                <a:spcPts val="0"/>
              </a:spcAft>
              <a:buClr>
                <a:srgbClr val="F2F2F2"/>
              </a:buClr>
              <a:buSzPts val="1500"/>
              <a:buFont typeface="Calibri"/>
              <a:buChar char="❖"/>
            </a:pPr>
            <a:r>
              <a:rPr lang="en" sz="1500">
                <a:solidFill>
                  <a:srgbClr val="F2F2F2"/>
                </a:solidFill>
                <a:latin typeface="Calibri"/>
                <a:ea typeface="Calibri"/>
                <a:cs typeface="Calibri"/>
                <a:sym typeface="Calibri"/>
              </a:rPr>
              <a:t>Plotted the bar chart representing the features that contributed the most in training the model</a:t>
            </a:r>
            <a:endParaRPr sz="1500">
              <a:solidFill>
                <a:srgbClr val="F2F2F2"/>
              </a:solidFill>
              <a:latin typeface="Calibri"/>
              <a:ea typeface="Calibri"/>
              <a:cs typeface="Calibri"/>
              <a:sym typeface="Calibri"/>
            </a:endParaRPr>
          </a:p>
          <a:p>
            <a:pPr indent="-323850" lvl="0" marL="457200" rtl="0" algn="l">
              <a:lnSpc>
                <a:spcPct val="150000"/>
              </a:lnSpc>
              <a:spcBef>
                <a:spcPts val="0"/>
              </a:spcBef>
              <a:spcAft>
                <a:spcPts val="0"/>
              </a:spcAft>
              <a:buClr>
                <a:srgbClr val="F2F2F2"/>
              </a:buClr>
              <a:buSzPts val="1500"/>
              <a:buFont typeface="Calibri"/>
              <a:buChar char="❖"/>
            </a:pPr>
            <a:r>
              <a:rPr lang="en" sz="1500">
                <a:solidFill>
                  <a:srgbClr val="F2F2F2"/>
                </a:solidFill>
                <a:latin typeface="Calibri"/>
                <a:ea typeface="Calibri"/>
                <a:cs typeface="Calibri"/>
                <a:sym typeface="Calibri"/>
              </a:rPr>
              <a:t>Using the results from correlation matrix, we dropped the features that were 90% correlated to each other and trained the model again.</a:t>
            </a:r>
            <a:endParaRPr sz="1500">
              <a:solidFill>
                <a:srgbClr val="F2F2F2"/>
              </a:solidFill>
              <a:latin typeface="Calibri"/>
              <a:ea typeface="Calibri"/>
              <a:cs typeface="Calibri"/>
              <a:sym typeface="Calibri"/>
            </a:endParaRPr>
          </a:p>
          <a:p>
            <a:pPr indent="-323850" lvl="0" marL="457200" rtl="0" algn="l">
              <a:lnSpc>
                <a:spcPct val="150000"/>
              </a:lnSpc>
              <a:spcBef>
                <a:spcPts val="0"/>
              </a:spcBef>
              <a:spcAft>
                <a:spcPts val="0"/>
              </a:spcAft>
              <a:buClr>
                <a:srgbClr val="F2F2F2"/>
              </a:buClr>
              <a:buSzPts val="1500"/>
              <a:buFont typeface="Calibri"/>
              <a:buChar char="❖"/>
            </a:pPr>
            <a:r>
              <a:rPr lang="en" sz="1500">
                <a:solidFill>
                  <a:srgbClr val="F2F2F2"/>
                </a:solidFill>
                <a:latin typeface="Calibri"/>
                <a:ea typeface="Calibri"/>
                <a:cs typeface="Calibri"/>
                <a:sym typeface="Calibri"/>
              </a:rPr>
              <a:t>The features that are highly correlated are</a:t>
            </a:r>
            <a:endParaRPr sz="1500">
              <a:solidFill>
                <a:srgbClr val="F2F2F2"/>
              </a:solidFill>
              <a:latin typeface="Calibri"/>
              <a:ea typeface="Calibri"/>
              <a:cs typeface="Calibri"/>
              <a:sym typeface="Calibri"/>
            </a:endParaRPr>
          </a:p>
          <a:p>
            <a:pPr indent="-323850" lvl="0" marL="1371600" rtl="0" algn="l">
              <a:lnSpc>
                <a:spcPct val="150000"/>
              </a:lnSpc>
              <a:spcBef>
                <a:spcPts val="0"/>
              </a:spcBef>
              <a:spcAft>
                <a:spcPts val="0"/>
              </a:spcAft>
              <a:buClr>
                <a:srgbClr val="F2F2F2"/>
              </a:buClr>
              <a:buSzPts val="1500"/>
              <a:buFont typeface="Calibri"/>
              <a:buChar char="➔"/>
            </a:pPr>
            <a:r>
              <a:rPr lang="en" sz="1500">
                <a:solidFill>
                  <a:srgbClr val="F2F2F2"/>
                </a:solidFill>
                <a:latin typeface="Calibri"/>
                <a:ea typeface="Calibri"/>
                <a:cs typeface="Calibri"/>
                <a:sym typeface="Calibri"/>
              </a:rPr>
              <a:t>'Q25'</a:t>
            </a:r>
            <a:endParaRPr sz="1500">
              <a:solidFill>
                <a:srgbClr val="F2F2F2"/>
              </a:solidFill>
              <a:latin typeface="Calibri"/>
              <a:ea typeface="Calibri"/>
              <a:cs typeface="Calibri"/>
              <a:sym typeface="Calibri"/>
            </a:endParaRPr>
          </a:p>
          <a:p>
            <a:pPr indent="-323850" lvl="0" marL="1371600" rtl="0" algn="l">
              <a:lnSpc>
                <a:spcPct val="150000"/>
              </a:lnSpc>
              <a:spcBef>
                <a:spcPts val="0"/>
              </a:spcBef>
              <a:spcAft>
                <a:spcPts val="0"/>
              </a:spcAft>
              <a:buClr>
                <a:srgbClr val="F2F2F2"/>
              </a:buClr>
              <a:buSzPts val="1500"/>
              <a:buFont typeface="Calibri"/>
              <a:buChar char="➔"/>
            </a:pPr>
            <a:r>
              <a:rPr lang="en" sz="1500">
                <a:solidFill>
                  <a:srgbClr val="F2F2F2"/>
                </a:solidFill>
                <a:latin typeface="Calibri"/>
                <a:ea typeface="Calibri"/>
                <a:cs typeface="Calibri"/>
                <a:sym typeface="Calibri"/>
              </a:rPr>
              <a:t>'</a:t>
            </a:r>
            <a:r>
              <a:rPr lang="en" sz="1500">
                <a:solidFill>
                  <a:srgbClr val="F2F2F2"/>
                </a:solidFill>
                <a:latin typeface="Calibri"/>
                <a:ea typeface="Calibri"/>
                <a:cs typeface="Calibri"/>
                <a:sym typeface="Calibri"/>
              </a:rPr>
              <a:t>c</a:t>
            </a:r>
            <a:r>
              <a:rPr lang="en" sz="1500">
                <a:solidFill>
                  <a:srgbClr val="F2F2F2"/>
                </a:solidFill>
                <a:latin typeface="Calibri"/>
                <a:ea typeface="Calibri"/>
                <a:cs typeface="Calibri"/>
                <a:sym typeface="Calibri"/>
              </a:rPr>
              <a:t>entroid</a:t>
            </a:r>
            <a:r>
              <a:rPr lang="en" sz="1500">
                <a:solidFill>
                  <a:srgbClr val="F2F2F2"/>
                </a:solidFill>
                <a:latin typeface="Calibri"/>
                <a:ea typeface="Calibri"/>
                <a:cs typeface="Calibri"/>
                <a:sym typeface="Calibri"/>
              </a:rPr>
              <a:t>'</a:t>
            </a:r>
            <a:endParaRPr sz="1500">
              <a:solidFill>
                <a:srgbClr val="F2F2F2"/>
              </a:solidFill>
              <a:latin typeface="Calibri"/>
              <a:ea typeface="Calibri"/>
              <a:cs typeface="Calibri"/>
              <a:sym typeface="Calibri"/>
            </a:endParaRPr>
          </a:p>
          <a:p>
            <a:pPr indent="-323850" lvl="0" marL="1371600" rtl="0" algn="l">
              <a:lnSpc>
                <a:spcPct val="150000"/>
              </a:lnSpc>
              <a:spcBef>
                <a:spcPts val="0"/>
              </a:spcBef>
              <a:spcAft>
                <a:spcPts val="0"/>
              </a:spcAft>
              <a:buClr>
                <a:srgbClr val="F2F2F2"/>
              </a:buClr>
              <a:buSzPts val="1500"/>
              <a:buFont typeface="Calibri"/>
              <a:buChar char="➔"/>
            </a:pPr>
            <a:r>
              <a:rPr lang="en" sz="1500">
                <a:solidFill>
                  <a:srgbClr val="F2F2F2"/>
                </a:solidFill>
                <a:latin typeface="Calibri"/>
                <a:ea typeface="Calibri"/>
                <a:cs typeface="Calibri"/>
                <a:sym typeface="Calibri"/>
              </a:rPr>
              <a:t>'d</a:t>
            </a:r>
            <a:r>
              <a:rPr lang="en" sz="1500">
                <a:solidFill>
                  <a:srgbClr val="F2F2F2"/>
                </a:solidFill>
                <a:latin typeface="Calibri"/>
                <a:ea typeface="Calibri"/>
                <a:cs typeface="Calibri"/>
                <a:sym typeface="Calibri"/>
              </a:rPr>
              <a:t>frange'</a:t>
            </a:r>
            <a:endParaRPr sz="1500">
              <a:solidFill>
                <a:srgbClr val="F2F2F2"/>
              </a:solidFill>
              <a:latin typeface="Calibri"/>
              <a:ea typeface="Calibri"/>
              <a:cs typeface="Calibri"/>
              <a:sym typeface="Calibri"/>
            </a:endParaRPr>
          </a:p>
          <a:p>
            <a:pPr indent="-323850" lvl="0" marL="1371600" rtl="0" algn="l">
              <a:lnSpc>
                <a:spcPct val="150000"/>
              </a:lnSpc>
              <a:spcBef>
                <a:spcPts val="0"/>
              </a:spcBef>
              <a:spcAft>
                <a:spcPts val="0"/>
              </a:spcAft>
              <a:buClr>
                <a:srgbClr val="F2F2F2"/>
              </a:buClr>
              <a:buSzPts val="1500"/>
              <a:buFont typeface="Calibri"/>
              <a:buChar char="➔"/>
            </a:pPr>
            <a:r>
              <a:rPr lang="en" sz="1500">
                <a:solidFill>
                  <a:srgbClr val="F2F2F2"/>
                </a:solidFill>
                <a:latin typeface="Calibri"/>
                <a:ea typeface="Calibri"/>
                <a:cs typeface="Calibri"/>
                <a:sym typeface="Calibri"/>
              </a:rPr>
              <a:t>'</a:t>
            </a:r>
            <a:r>
              <a:rPr lang="en" sz="1500">
                <a:solidFill>
                  <a:srgbClr val="F2F2F2"/>
                </a:solidFill>
                <a:latin typeface="Calibri"/>
                <a:ea typeface="Calibri"/>
                <a:cs typeface="Calibri"/>
                <a:sym typeface="Calibri"/>
              </a:rPr>
              <a:t>k</a:t>
            </a:r>
            <a:r>
              <a:rPr lang="en" sz="1500">
                <a:solidFill>
                  <a:srgbClr val="F2F2F2"/>
                </a:solidFill>
                <a:latin typeface="Calibri"/>
                <a:ea typeface="Calibri"/>
                <a:cs typeface="Calibri"/>
                <a:sym typeface="Calibri"/>
              </a:rPr>
              <a:t>urt'</a:t>
            </a:r>
            <a:endParaRPr sz="1500">
              <a:solidFill>
                <a:srgbClr val="F2F2F2"/>
              </a:solidFill>
              <a:latin typeface="Calibri"/>
              <a:ea typeface="Calibri"/>
              <a:cs typeface="Calibri"/>
              <a:sym typeface="Calibri"/>
            </a:endParaRPr>
          </a:p>
          <a:p>
            <a:pPr indent="-323850" lvl="0" marL="1371600" rtl="0" algn="l">
              <a:lnSpc>
                <a:spcPct val="150000"/>
              </a:lnSpc>
              <a:spcBef>
                <a:spcPts val="0"/>
              </a:spcBef>
              <a:spcAft>
                <a:spcPts val="0"/>
              </a:spcAft>
              <a:buClr>
                <a:srgbClr val="F2F2F2"/>
              </a:buClr>
              <a:buSzPts val="1500"/>
              <a:buFont typeface="Calibri"/>
              <a:buChar char="➔"/>
            </a:pPr>
            <a:r>
              <a:rPr lang="en" sz="1500">
                <a:solidFill>
                  <a:srgbClr val="F2F2F2"/>
                </a:solidFill>
                <a:latin typeface="Calibri"/>
                <a:ea typeface="Calibri"/>
                <a:cs typeface="Calibri"/>
                <a:sym typeface="Calibri"/>
              </a:rPr>
              <a:t>'</a:t>
            </a:r>
            <a:r>
              <a:rPr lang="en" sz="1500">
                <a:solidFill>
                  <a:srgbClr val="F2F2F2"/>
                </a:solidFill>
                <a:latin typeface="Calibri"/>
                <a:ea typeface="Calibri"/>
                <a:cs typeface="Calibri"/>
                <a:sym typeface="Calibri"/>
              </a:rPr>
              <a:t>m</a:t>
            </a:r>
            <a:r>
              <a:rPr lang="en" sz="1500">
                <a:solidFill>
                  <a:srgbClr val="F2F2F2"/>
                </a:solidFill>
                <a:latin typeface="Calibri"/>
                <a:ea typeface="Calibri"/>
                <a:cs typeface="Calibri"/>
                <a:sym typeface="Calibri"/>
              </a:rPr>
              <a:t>edian'</a:t>
            </a:r>
            <a:endParaRPr sz="1900">
              <a:solidFill>
                <a:srgbClr val="F2F2F2"/>
              </a:solidFill>
              <a:latin typeface="Calibri"/>
              <a:ea typeface="Calibri"/>
              <a:cs typeface="Calibri"/>
              <a:sym typeface="Calibri"/>
            </a:endParaRPr>
          </a:p>
          <a:p>
            <a:pPr indent="0" lvl="0" marL="0" rtl="0" algn="l">
              <a:lnSpc>
                <a:spcPct val="150000"/>
              </a:lnSpc>
              <a:spcBef>
                <a:spcPts val="0"/>
              </a:spcBef>
              <a:spcAft>
                <a:spcPts val="0"/>
              </a:spcAft>
              <a:buNone/>
            </a:pPr>
            <a:r>
              <a:t/>
            </a:r>
            <a:endParaRPr sz="1500">
              <a:solidFill>
                <a:srgbClr val="F2F2F2"/>
              </a:solidFill>
              <a:latin typeface="Calibri"/>
              <a:ea typeface="Calibri"/>
              <a:cs typeface="Calibri"/>
              <a:sym typeface="Calibri"/>
            </a:endParaRPr>
          </a:p>
        </p:txBody>
      </p:sp>
      <p:sp>
        <p:nvSpPr>
          <p:cNvPr id="401" name="Google Shape;401;p34"/>
          <p:cNvSpPr txBox="1"/>
          <p:nvPr>
            <p:ph type="title"/>
          </p:nvPr>
        </p:nvSpPr>
        <p:spPr>
          <a:xfrm>
            <a:off x="448750" y="199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every model . .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5"/>
          <p:cNvSpPr txBox="1"/>
          <p:nvPr>
            <p:ph idx="1" type="subTitle"/>
          </p:nvPr>
        </p:nvSpPr>
        <p:spPr>
          <a:xfrm flipH="1">
            <a:off x="1557225" y="3744475"/>
            <a:ext cx="1818000" cy="445500"/>
          </a:xfrm>
          <a:prstGeom prst="rect">
            <a:avLst/>
          </a:prstGeom>
        </p:spPr>
        <p:txBody>
          <a:bodyPr anchorCtr="0" anchor="b" bIns="91425" lIns="91425" spcFirstLastPara="1" rIns="91425" wrap="square" tIns="91425">
            <a:noAutofit/>
          </a:bodyPr>
          <a:lstStyle/>
          <a:p>
            <a:pPr indent="0" lvl="0" marL="0" rtl="0" algn="l">
              <a:lnSpc>
                <a:spcPct val="115000"/>
              </a:lnSpc>
              <a:spcBef>
                <a:spcPts val="1800"/>
              </a:spcBef>
              <a:spcAft>
                <a:spcPts val="400"/>
              </a:spcAft>
              <a:buNone/>
            </a:pPr>
            <a:r>
              <a:rPr b="1" lang="en" sz="1700">
                <a:solidFill>
                  <a:srgbClr val="F2F2F2"/>
                </a:solidFill>
                <a:latin typeface="Arial"/>
                <a:ea typeface="Arial"/>
                <a:cs typeface="Arial"/>
                <a:sym typeface="Arial"/>
              </a:rPr>
              <a:t>Explore Dataset</a:t>
            </a:r>
            <a:endParaRPr>
              <a:solidFill>
                <a:srgbClr val="F2F2F2"/>
              </a:solidFill>
            </a:endParaRPr>
          </a:p>
        </p:txBody>
      </p:sp>
      <p:sp>
        <p:nvSpPr>
          <p:cNvPr id="407" name="Google Shape;407;p35"/>
          <p:cNvSpPr txBox="1"/>
          <p:nvPr>
            <p:ph idx="2" type="subTitle"/>
          </p:nvPr>
        </p:nvSpPr>
        <p:spPr>
          <a:xfrm flipH="1">
            <a:off x="980600" y="793500"/>
            <a:ext cx="2711100" cy="73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F2F2F2"/>
                </a:solidFill>
                <a:latin typeface="Rajdhani"/>
                <a:ea typeface="Rajdhani"/>
                <a:cs typeface="Rajdhani"/>
                <a:sym typeface="Rajdhani"/>
              </a:rPr>
              <a:t>Responsive and User friendly</a:t>
            </a:r>
            <a:endParaRPr sz="2000">
              <a:solidFill>
                <a:srgbClr val="F2F2F2"/>
              </a:solidFill>
              <a:latin typeface="Rajdhani"/>
              <a:ea typeface="Rajdhani"/>
              <a:cs typeface="Rajdhani"/>
              <a:sym typeface="Rajdhani"/>
            </a:endParaRPr>
          </a:p>
        </p:txBody>
      </p:sp>
      <p:sp>
        <p:nvSpPr>
          <p:cNvPr id="408" name="Google Shape;408;p35"/>
          <p:cNvSpPr txBox="1"/>
          <p:nvPr>
            <p:ph idx="3" type="subTitle"/>
          </p:nvPr>
        </p:nvSpPr>
        <p:spPr>
          <a:xfrm flipH="1">
            <a:off x="1617551" y="1802700"/>
            <a:ext cx="1526700" cy="445500"/>
          </a:xfrm>
          <a:prstGeom prst="rect">
            <a:avLst/>
          </a:prstGeom>
        </p:spPr>
        <p:txBody>
          <a:bodyPr anchorCtr="0" anchor="b" bIns="91425" lIns="91425" spcFirstLastPara="1" rIns="91425" wrap="square" tIns="91425">
            <a:noAutofit/>
          </a:bodyPr>
          <a:lstStyle/>
          <a:p>
            <a:pPr indent="0" lvl="0" marL="0" rtl="0" algn="l">
              <a:lnSpc>
                <a:spcPct val="115000"/>
              </a:lnSpc>
              <a:spcBef>
                <a:spcPts val="1800"/>
              </a:spcBef>
              <a:spcAft>
                <a:spcPts val="400"/>
              </a:spcAft>
              <a:buNone/>
            </a:pPr>
            <a:r>
              <a:rPr b="1" lang="en" sz="1700">
                <a:solidFill>
                  <a:srgbClr val="F2F2F2"/>
                </a:solidFill>
                <a:latin typeface="Arial"/>
                <a:ea typeface="Arial"/>
                <a:cs typeface="Arial"/>
                <a:sym typeface="Arial"/>
              </a:rPr>
              <a:t>Apply Model</a:t>
            </a:r>
            <a:endParaRPr>
              <a:solidFill>
                <a:srgbClr val="F2F2F2"/>
              </a:solidFill>
            </a:endParaRPr>
          </a:p>
        </p:txBody>
      </p:sp>
      <p:sp>
        <p:nvSpPr>
          <p:cNvPr id="409" name="Google Shape;409;p35"/>
          <p:cNvSpPr txBox="1"/>
          <p:nvPr>
            <p:ph idx="4" type="subTitle"/>
          </p:nvPr>
        </p:nvSpPr>
        <p:spPr>
          <a:xfrm flipH="1">
            <a:off x="3606425" y="1148251"/>
            <a:ext cx="5203800" cy="16245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rgbClr val="F2F2F2"/>
              </a:buClr>
              <a:buSzPts val="1100"/>
              <a:buChar char="★"/>
            </a:pPr>
            <a:r>
              <a:rPr lang="en" sz="1000">
                <a:solidFill>
                  <a:srgbClr val="F2F2F2"/>
                </a:solidFill>
                <a:latin typeface="Arial"/>
                <a:ea typeface="Arial"/>
                <a:cs typeface="Arial"/>
                <a:sym typeface="Arial"/>
              </a:rPr>
              <a:t>Select the model of his/her choice.</a:t>
            </a:r>
            <a:endParaRPr sz="1000">
              <a:solidFill>
                <a:srgbClr val="F2F2F2"/>
              </a:solidFill>
              <a:latin typeface="Arial"/>
              <a:ea typeface="Arial"/>
              <a:cs typeface="Arial"/>
              <a:sym typeface="Arial"/>
            </a:endParaRPr>
          </a:p>
          <a:p>
            <a:pPr indent="-298450" lvl="0" marL="457200" rtl="0" algn="l">
              <a:lnSpc>
                <a:spcPct val="115000"/>
              </a:lnSpc>
              <a:spcBef>
                <a:spcPts val="0"/>
              </a:spcBef>
              <a:spcAft>
                <a:spcPts val="0"/>
              </a:spcAft>
              <a:buClr>
                <a:srgbClr val="F2F2F2"/>
              </a:buClr>
              <a:buSzPts val="1100"/>
              <a:buChar char="★"/>
            </a:pPr>
            <a:r>
              <a:rPr lang="en" sz="1000">
                <a:solidFill>
                  <a:srgbClr val="F2F2F2"/>
                </a:solidFill>
                <a:latin typeface="Arial"/>
                <a:ea typeface="Arial"/>
                <a:cs typeface="Arial"/>
                <a:sym typeface="Arial"/>
              </a:rPr>
              <a:t>Select features using which they want to train the model.</a:t>
            </a:r>
            <a:endParaRPr sz="1000">
              <a:solidFill>
                <a:srgbClr val="F2F2F2"/>
              </a:solidFill>
              <a:latin typeface="Arial"/>
              <a:ea typeface="Arial"/>
              <a:cs typeface="Arial"/>
              <a:sym typeface="Arial"/>
            </a:endParaRPr>
          </a:p>
          <a:p>
            <a:pPr indent="-298450" lvl="0" marL="457200" rtl="0" algn="l">
              <a:lnSpc>
                <a:spcPct val="115000"/>
              </a:lnSpc>
              <a:spcBef>
                <a:spcPts val="0"/>
              </a:spcBef>
              <a:spcAft>
                <a:spcPts val="0"/>
              </a:spcAft>
              <a:buClr>
                <a:srgbClr val="F2F2F2"/>
              </a:buClr>
              <a:buSzPts val="1100"/>
              <a:buChar char="★"/>
            </a:pPr>
            <a:r>
              <a:rPr lang="en" sz="1000">
                <a:solidFill>
                  <a:srgbClr val="F2F2F2"/>
                </a:solidFill>
                <a:latin typeface="Arial"/>
                <a:ea typeface="Arial"/>
                <a:cs typeface="Arial"/>
                <a:sym typeface="Arial"/>
              </a:rPr>
              <a:t>Set the size of testing dataset.</a:t>
            </a:r>
            <a:endParaRPr sz="1000">
              <a:solidFill>
                <a:srgbClr val="F2F2F2"/>
              </a:solidFill>
              <a:latin typeface="Arial"/>
              <a:ea typeface="Arial"/>
              <a:cs typeface="Arial"/>
              <a:sym typeface="Arial"/>
            </a:endParaRPr>
          </a:p>
          <a:p>
            <a:pPr indent="-298450" lvl="0" marL="457200" rtl="0" algn="l">
              <a:lnSpc>
                <a:spcPct val="115000"/>
              </a:lnSpc>
              <a:spcBef>
                <a:spcPts val="0"/>
              </a:spcBef>
              <a:spcAft>
                <a:spcPts val="0"/>
              </a:spcAft>
              <a:buClr>
                <a:srgbClr val="F2F2F2"/>
              </a:buClr>
              <a:buSzPts val="1100"/>
              <a:buChar char="★"/>
            </a:pPr>
            <a:r>
              <a:rPr lang="en" sz="1000">
                <a:solidFill>
                  <a:srgbClr val="F2F2F2"/>
                </a:solidFill>
                <a:latin typeface="Arial"/>
                <a:ea typeface="Arial"/>
                <a:cs typeface="Arial"/>
                <a:sym typeface="Arial"/>
              </a:rPr>
              <a:t>Represented all the scores visually using heatmap.</a:t>
            </a:r>
            <a:endParaRPr sz="1000">
              <a:solidFill>
                <a:srgbClr val="F2F2F2"/>
              </a:solidFill>
              <a:latin typeface="Arial"/>
              <a:ea typeface="Arial"/>
              <a:cs typeface="Arial"/>
              <a:sym typeface="Arial"/>
            </a:endParaRPr>
          </a:p>
          <a:p>
            <a:pPr indent="-298450" lvl="0" marL="457200" rtl="0" algn="l">
              <a:lnSpc>
                <a:spcPct val="115000"/>
              </a:lnSpc>
              <a:spcBef>
                <a:spcPts val="0"/>
              </a:spcBef>
              <a:spcAft>
                <a:spcPts val="0"/>
              </a:spcAft>
              <a:buClr>
                <a:srgbClr val="F2F2F2"/>
              </a:buClr>
              <a:buSzPts val="1100"/>
              <a:buChar char="★"/>
            </a:pPr>
            <a:r>
              <a:rPr lang="en" sz="1000">
                <a:solidFill>
                  <a:srgbClr val="F2F2F2"/>
                </a:solidFill>
                <a:latin typeface="Arial"/>
                <a:ea typeface="Arial"/>
                <a:cs typeface="Arial"/>
                <a:sym typeface="Arial"/>
              </a:rPr>
              <a:t>Using piechart, we have shown the correct and incorrect samples.</a:t>
            </a:r>
            <a:endParaRPr sz="1000">
              <a:solidFill>
                <a:srgbClr val="F2F2F2"/>
              </a:solidFill>
              <a:latin typeface="Arial"/>
              <a:ea typeface="Arial"/>
              <a:cs typeface="Arial"/>
              <a:sym typeface="Arial"/>
            </a:endParaRPr>
          </a:p>
          <a:p>
            <a:pPr indent="-298450" lvl="0" marL="457200" rtl="0" algn="l">
              <a:lnSpc>
                <a:spcPct val="115000"/>
              </a:lnSpc>
              <a:spcBef>
                <a:spcPts val="0"/>
              </a:spcBef>
              <a:spcAft>
                <a:spcPts val="0"/>
              </a:spcAft>
              <a:buClr>
                <a:srgbClr val="F2F2F2"/>
              </a:buClr>
              <a:buSzPts val="1100"/>
              <a:buChar char="★"/>
            </a:pPr>
            <a:r>
              <a:rPr lang="en" sz="1000">
                <a:solidFill>
                  <a:srgbClr val="F2F2F2"/>
                </a:solidFill>
                <a:latin typeface="Arial"/>
                <a:ea typeface="Arial"/>
                <a:cs typeface="Arial"/>
                <a:sym typeface="Arial"/>
              </a:rPr>
              <a:t>Plotted Important features using barplot.</a:t>
            </a:r>
            <a:endParaRPr sz="1000">
              <a:solidFill>
                <a:srgbClr val="F2F2F2"/>
              </a:solidFill>
              <a:latin typeface="Arial"/>
              <a:ea typeface="Arial"/>
              <a:cs typeface="Arial"/>
              <a:sym typeface="Arial"/>
            </a:endParaRPr>
          </a:p>
          <a:p>
            <a:pPr indent="0" lvl="0" marL="0" rtl="0" algn="l">
              <a:lnSpc>
                <a:spcPct val="115000"/>
              </a:lnSpc>
              <a:spcBef>
                <a:spcPts val="1800"/>
              </a:spcBef>
              <a:spcAft>
                <a:spcPts val="400"/>
              </a:spcAft>
              <a:buNone/>
            </a:pPr>
            <a:r>
              <a:t/>
            </a:r>
            <a:endParaRPr b="1" sz="1700">
              <a:solidFill>
                <a:srgbClr val="000000"/>
              </a:solidFill>
              <a:latin typeface="Arial"/>
              <a:ea typeface="Arial"/>
              <a:cs typeface="Arial"/>
              <a:sym typeface="Arial"/>
            </a:endParaRPr>
          </a:p>
        </p:txBody>
      </p:sp>
      <p:sp>
        <p:nvSpPr>
          <p:cNvPr id="410" name="Google Shape;410;p35"/>
          <p:cNvSpPr txBox="1"/>
          <p:nvPr>
            <p:ph type="title"/>
          </p:nvPr>
        </p:nvSpPr>
        <p:spPr>
          <a:xfrm>
            <a:off x="549300" y="0"/>
            <a:ext cx="4413300" cy="793500"/>
          </a:xfrm>
          <a:prstGeom prst="rect">
            <a:avLst/>
          </a:prstGeom>
        </p:spPr>
        <p:txBody>
          <a:bodyPr anchorCtr="0" anchor="ctr" bIns="91425" lIns="91425" spcFirstLastPara="1" rIns="91425" wrap="square" tIns="91425">
            <a:noAutofit/>
          </a:bodyPr>
          <a:lstStyle/>
          <a:p>
            <a:pPr indent="0" lvl="0" marL="0" rtl="0" algn="l">
              <a:lnSpc>
                <a:spcPct val="115000"/>
              </a:lnSpc>
              <a:spcBef>
                <a:spcPts val="2400"/>
              </a:spcBef>
              <a:spcAft>
                <a:spcPts val="600"/>
              </a:spcAft>
              <a:buNone/>
            </a:pPr>
            <a:r>
              <a:rPr lang="en" sz="3800">
                <a:solidFill>
                  <a:srgbClr val="F2F2F2"/>
                </a:solidFill>
              </a:rPr>
              <a:t>User interface</a:t>
            </a:r>
            <a:endParaRPr sz="4500">
              <a:solidFill>
                <a:srgbClr val="F2F2F2"/>
              </a:solidFill>
            </a:endParaRPr>
          </a:p>
        </p:txBody>
      </p:sp>
      <p:cxnSp>
        <p:nvCxnSpPr>
          <p:cNvPr id="411" name="Google Shape;411;p35"/>
          <p:cNvCxnSpPr>
            <a:stCxn id="412" idx="1"/>
          </p:cNvCxnSpPr>
          <p:nvPr/>
        </p:nvCxnSpPr>
        <p:spPr>
          <a:xfrm flipH="1">
            <a:off x="899600" y="1956000"/>
            <a:ext cx="673200" cy="138900"/>
          </a:xfrm>
          <a:prstGeom prst="bentConnector3">
            <a:avLst>
              <a:gd fmla="val 50000" name="adj1"/>
            </a:avLst>
          </a:prstGeom>
          <a:noFill/>
          <a:ln cap="flat" cmpd="sng" w="19050">
            <a:solidFill>
              <a:schemeClr val="lt2"/>
            </a:solidFill>
            <a:prstDash val="solid"/>
            <a:round/>
            <a:headEnd len="med" w="med" type="oval"/>
            <a:tailEnd len="med" w="med" type="none"/>
          </a:ln>
        </p:spPr>
      </p:cxnSp>
      <p:cxnSp>
        <p:nvCxnSpPr>
          <p:cNvPr id="413" name="Google Shape;413;p35"/>
          <p:cNvCxnSpPr/>
          <p:nvPr/>
        </p:nvCxnSpPr>
        <p:spPr>
          <a:xfrm flipH="1" rot="5400000">
            <a:off x="-556651" y="1460975"/>
            <a:ext cx="2397600" cy="520500"/>
          </a:xfrm>
          <a:prstGeom prst="bentConnector3">
            <a:avLst>
              <a:gd fmla="val -558" name="adj1"/>
            </a:avLst>
          </a:prstGeom>
          <a:noFill/>
          <a:ln cap="flat" cmpd="sng" w="19050">
            <a:solidFill>
              <a:schemeClr val="lt2"/>
            </a:solidFill>
            <a:prstDash val="solid"/>
            <a:round/>
            <a:headEnd len="med" w="med" type="oval"/>
            <a:tailEnd len="med" w="med" type="oval"/>
          </a:ln>
        </p:spPr>
      </p:cxnSp>
      <p:cxnSp>
        <p:nvCxnSpPr>
          <p:cNvPr id="414" name="Google Shape;414;p35"/>
          <p:cNvCxnSpPr/>
          <p:nvPr/>
        </p:nvCxnSpPr>
        <p:spPr>
          <a:xfrm flipH="1">
            <a:off x="929300" y="3841075"/>
            <a:ext cx="613800" cy="96900"/>
          </a:xfrm>
          <a:prstGeom prst="bentConnector3">
            <a:avLst>
              <a:gd fmla="val 50000" name="adj1"/>
            </a:avLst>
          </a:prstGeom>
          <a:noFill/>
          <a:ln cap="flat" cmpd="sng" w="19050">
            <a:solidFill>
              <a:schemeClr val="lt2"/>
            </a:solidFill>
            <a:prstDash val="solid"/>
            <a:round/>
            <a:headEnd len="med" w="med" type="oval"/>
            <a:tailEnd len="med" w="med" type="none"/>
          </a:ln>
        </p:spPr>
      </p:cxnSp>
      <p:sp>
        <p:nvSpPr>
          <p:cNvPr id="412" name="Google Shape;412;p35"/>
          <p:cNvSpPr/>
          <p:nvPr/>
        </p:nvSpPr>
        <p:spPr>
          <a:xfrm>
            <a:off x="1572800" y="1733250"/>
            <a:ext cx="1526700" cy="445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5"/>
          <p:cNvSpPr/>
          <p:nvPr/>
        </p:nvSpPr>
        <p:spPr>
          <a:xfrm>
            <a:off x="1557225" y="3633925"/>
            <a:ext cx="1818000" cy="5112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6" name="Google Shape;416;p35"/>
          <p:cNvCxnSpPr/>
          <p:nvPr/>
        </p:nvCxnSpPr>
        <p:spPr>
          <a:xfrm flipH="1">
            <a:off x="899575" y="1366250"/>
            <a:ext cx="15600" cy="3385500"/>
          </a:xfrm>
          <a:prstGeom prst="straightConnector1">
            <a:avLst/>
          </a:prstGeom>
          <a:noFill/>
          <a:ln cap="flat" cmpd="sng" w="19050">
            <a:solidFill>
              <a:schemeClr val="lt2"/>
            </a:solidFill>
            <a:prstDash val="solid"/>
            <a:round/>
            <a:headEnd len="med" w="med" type="oval"/>
            <a:tailEnd len="med" w="med" type="oval"/>
          </a:ln>
        </p:spPr>
      </p:cxnSp>
      <p:sp>
        <p:nvSpPr>
          <p:cNvPr id="417" name="Google Shape;417;p35"/>
          <p:cNvSpPr txBox="1"/>
          <p:nvPr>
            <p:ph idx="4" type="subTitle"/>
          </p:nvPr>
        </p:nvSpPr>
        <p:spPr>
          <a:xfrm flipH="1">
            <a:off x="3606425" y="3077276"/>
            <a:ext cx="5203800" cy="16245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rgbClr val="F2F2F2"/>
              </a:buClr>
              <a:buSzPts val="1100"/>
              <a:buChar char="★"/>
            </a:pPr>
            <a:r>
              <a:rPr lang="en" sz="1100">
                <a:solidFill>
                  <a:srgbClr val="F2F2F2"/>
                </a:solidFill>
                <a:latin typeface="Arial"/>
                <a:ea typeface="Arial"/>
                <a:cs typeface="Arial"/>
                <a:sym typeface="Arial"/>
              </a:rPr>
              <a:t>Plot Pie Chart and Bar chart representing distribution of male and female in the dataset.</a:t>
            </a:r>
            <a:endParaRPr sz="1100">
              <a:solidFill>
                <a:srgbClr val="F2F2F2"/>
              </a:solidFill>
              <a:latin typeface="Arial"/>
              <a:ea typeface="Arial"/>
              <a:cs typeface="Arial"/>
              <a:sym typeface="Arial"/>
            </a:endParaRPr>
          </a:p>
          <a:p>
            <a:pPr indent="-298450" lvl="0" marL="457200" rtl="0" algn="l">
              <a:lnSpc>
                <a:spcPct val="115000"/>
              </a:lnSpc>
              <a:spcBef>
                <a:spcPts val="0"/>
              </a:spcBef>
              <a:spcAft>
                <a:spcPts val="0"/>
              </a:spcAft>
              <a:buClr>
                <a:srgbClr val="F2F2F2"/>
              </a:buClr>
              <a:buSzPts val="1100"/>
              <a:buChar char="★"/>
            </a:pPr>
            <a:r>
              <a:rPr lang="en" sz="1100">
                <a:solidFill>
                  <a:srgbClr val="F2F2F2"/>
                </a:solidFill>
                <a:latin typeface="Arial"/>
                <a:ea typeface="Arial"/>
                <a:cs typeface="Arial"/>
                <a:sym typeface="Arial"/>
              </a:rPr>
              <a:t>Using heatmap plot the Correlation matrix.</a:t>
            </a:r>
            <a:endParaRPr sz="1100">
              <a:solidFill>
                <a:srgbClr val="F2F2F2"/>
              </a:solidFill>
              <a:latin typeface="Arial"/>
              <a:ea typeface="Arial"/>
              <a:cs typeface="Arial"/>
              <a:sym typeface="Arial"/>
            </a:endParaRPr>
          </a:p>
          <a:p>
            <a:pPr indent="-298450" lvl="0" marL="457200" rtl="0" algn="l">
              <a:lnSpc>
                <a:spcPct val="115000"/>
              </a:lnSpc>
              <a:spcBef>
                <a:spcPts val="0"/>
              </a:spcBef>
              <a:spcAft>
                <a:spcPts val="0"/>
              </a:spcAft>
              <a:buClr>
                <a:srgbClr val="F2F2F2"/>
              </a:buClr>
              <a:buSzPts val="1100"/>
              <a:buChar char="★"/>
            </a:pPr>
            <a:r>
              <a:rPr lang="en" sz="1100">
                <a:solidFill>
                  <a:srgbClr val="F2F2F2"/>
                </a:solidFill>
                <a:latin typeface="Arial"/>
                <a:ea typeface="Arial"/>
                <a:cs typeface="Arial"/>
                <a:sym typeface="Arial"/>
              </a:rPr>
              <a:t>Univariate Analysis </a:t>
            </a:r>
            <a:endParaRPr sz="1100">
              <a:solidFill>
                <a:srgbClr val="F2F2F2"/>
              </a:solidFill>
              <a:latin typeface="Arial"/>
              <a:ea typeface="Arial"/>
              <a:cs typeface="Arial"/>
              <a:sym typeface="Arial"/>
            </a:endParaRPr>
          </a:p>
          <a:p>
            <a:pPr indent="-298450" lvl="1" marL="914400" rtl="0" algn="l">
              <a:lnSpc>
                <a:spcPct val="115000"/>
              </a:lnSpc>
              <a:spcBef>
                <a:spcPts val="0"/>
              </a:spcBef>
              <a:spcAft>
                <a:spcPts val="0"/>
              </a:spcAft>
              <a:buClr>
                <a:srgbClr val="F2F2F2"/>
              </a:buClr>
              <a:buSzPts val="1100"/>
              <a:buFont typeface="Arial"/>
              <a:buChar char="○"/>
            </a:pPr>
            <a:r>
              <a:rPr lang="en">
                <a:solidFill>
                  <a:srgbClr val="F2F2F2"/>
                </a:solidFill>
                <a:latin typeface="Arial"/>
                <a:ea typeface="Arial"/>
                <a:cs typeface="Arial"/>
                <a:sym typeface="Arial"/>
              </a:rPr>
              <a:t>P</a:t>
            </a:r>
            <a:r>
              <a:rPr lang="en" sz="1100">
                <a:solidFill>
                  <a:srgbClr val="F2F2F2"/>
                </a:solidFill>
                <a:latin typeface="Arial"/>
                <a:ea typeface="Arial"/>
                <a:cs typeface="Arial"/>
                <a:sym typeface="Arial"/>
              </a:rPr>
              <a:t>lots  histogram of single feature selected by user</a:t>
            </a:r>
            <a:endParaRPr sz="1100">
              <a:solidFill>
                <a:srgbClr val="F2F2F2"/>
              </a:solidFill>
              <a:latin typeface="Arial"/>
              <a:ea typeface="Arial"/>
              <a:cs typeface="Arial"/>
              <a:sym typeface="Arial"/>
            </a:endParaRPr>
          </a:p>
          <a:p>
            <a:pPr indent="-298450" lvl="0" marL="457200" rtl="0" algn="l">
              <a:lnSpc>
                <a:spcPct val="115000"/>
              </a:lnSpc>
              <a:spcBef>
                <a:spcPts val="0"/>
              </a:spcBef>
              <a:spcAft>
                <a:spcPts val="0"/>
              </a:spcAft>
              <a:buClr>
                <a:srgbClr val="F2F2F2"/>
              </a:buClr>
              <a:buSzPts val="1100"/>
              <a:buChar char="★"/>
            </a:pPr>
            <a:r>
              <a:rPr lang="en" sz="1100">
                <a:solidFill>
                  <a:srgbClr val="F2F2F2"/>
                </a:solidFill>
                <a:latin typeface="Arial"/>
                <a:ea typeface="Arial"/>
                <a:cs typeface="Arial"/>
                <a:sym typeface="Arial"/>
              </a:rPr>
              <a:t>Bivariate Analysis</a:t>
            </a:r>
            <a:endParaRPr sz="1100">
              <a:solidFill>
                <a:srgbClr val="F2F2F2"/>
              </a:solidFill>
              <a:latin typeface="Arial"/>
              <a:ea typeface="Arial"/>
              <a:cs typeface="Arial"/>
              <a:sym typeface="Arial"/>
            </a:endParaRPr>
          </a:p>
          <a:p>
            <a:pPr indent="-298450" lvl="1" marL="914400" rtl="0" algn="l">
              <a:lnSpc>
                <a:spcPct val="115000"/>
              </a:lnSpc>
              <a:spcBef>
                <a:spcPts val="0"/>
              </a:spcBef>
              <a:spcAft>
                <a:spcPts val="0"/>
              </a:spcAft>
              <a:buClr>
                <a:srgbClr val="F2F2F2"/>
              </a:buClr>
              <a:buSzPts val="1100"/>
              <a:buFont typeface="Arial"/>
              <a:buChar char="○"/>
            </a:pPr>
            <a:r>
              <a:rPr lang="en">
                <a:solidFill>
                  <a:srgbClr val="F2F2F2"/>
                </a:solidFill>
                <a:latin typeface="Arial"/>
                <a:ea typeface="Arial"/>
                <a:cs typeface="Arial"/>
                <a:sym typeface="Arial"/>
              </a:rPr>
              <a:t>P</a:t>
            </a:r>
            <a:r>
              <a:rPr lang="en" sz="1100">
                <a:solidFill>
                  <a:srgbClr val="F2F2F2"/>
                </a:solidFill>
                <a:latin typeface="Arial"/>
                <a:ea typeface="Arial"/>
                <a:cs typeface="Arial"/>
                <a:sym typeface="Arial"/>
              </a:rPr>
              <a:t>lot</a:t>
            </a:r>
            <a:r>
              <a:rPr lang="en">
                <a:solidFill>
                  <a:srgbClr val="F2F2F2"/>
                </a:solidFill>
                <a:latin typeface="Arial"/>
                <a:ea typeface="Arial"/>
                <a:cs typeface="Arial"/>
                <a:sym typeface="Arial"/>
              </a:rPr>
              <a:t>s</a:t>
            </a:r>
            <a:r>
              <a:rPr lang="en" sz="1100">
                <a:solidFill>
                  <a:srgbClr val="F2F2F2"/>
                </a:solidFill>
                <a:latin typeface="Arial"/>
                <a:ea typeface="Arial"/>
                <a:cs typeface="Arial"/>
                <a:sym typeface="Arial"/>
              </a:rPr>
              <a:t> a scatterplot of two  feature selected by user</a:t>
            </a:r>
            <a:endParaRPr sz="1100">
              <a:solidFill>
                <a:srgbClr val="F2F2F2"/>
              </a:solidFill>
              <a:latin typeface="Arial"/>
              <a:ea typeface="Arial"/>
              <a:cs typeface="Arial"/>
              <a:sym typeface="Arial"/>
            </a:endParaRPr>
          </a:p>
          <a:p>
            <a:pPr indent="0" lvl="0" marL="457200" rtl="0" algn="l">
              <a:lnSpc>
                <a:spcPct val="115000"/>
              </a:lnSpc>
              <a:spcBef>
                <a:spcPts val="1200"/>
              </a:spcBef>
              <a:spcAft>
                <a:spcPts val="0"/>
              </a:spcAft>
              <a:buNone/>
            </a:pPr>
            <a:r>
              <a:t/>
            </a:r>
            <a:endParaRPr sz="1000">
              <a:solidFill>
                <a:srgbClr val="F2F2F2"/>
              </a:solidFill>
              <a:latin typeface="Arial"/>
              <a:ea typeface="Arial"/>
              <a:cs typeface="Arial"/>
              <a:sym typeface="Arial"/>
            </a:endParaRPr>
          </a:p>
          <a:p>
            <a:pPr indent="0" lvl="0" marL="0" rtl="0" algn="l">
              <a:lnSpc>
                <a:spcPct val="115000"/>
              </a:lnSpc>
              <a:spcBef>
                <a:spcPts val="1800"/>
              </a:spcBef>
              <a:spcAft>
                <a:spcPts val="400"/>
              </a:spcAft>
              <a:buNone/>
            </a:pPr>
            <a:r>
              <a:t/>
            </a:r>
            <a:endParaRPr b="1" sz="1700">
              <a:solidFill>
                <a:srgbClr val="F2F2F2"/>
              </a:solidFill>
              <a:latin typeface="Arial"/>
              <a:ea typeface="Arial"/>
              <a:cs typeface="Arial"/>
              <a:sym typeface="Arial"/>
            </a:endParaRPr>
          </a:p>
        </p:txBody>
      </p:sp>
      <p:sp>
        <p:nvSpPr>
          <p:cNvPr id="418" name="Google Shape;418;p35"/>
          <p:cNvSpPr/>
          <p:nvPr/>
        </p:nvSpPr>
        <p:spPr>
          <a:xfrm>
            <a:off x="3691700" y="1211375"/>
            <a:ext cx="5118600" cy="1561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5"/>
          <p:cNvSpPr/>
          <p:nvPr/>
        </p:nvSpPr>
        <p:spPr>
          <a:xfrm>
            <a:off x="3691700" y="3176400"/>
            <a:ext cx="5118600" cy="17058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p35"/>
          <p:cNvCxnSpPr/>
          <p:nvPr/>
        </p:nvCxnSpPr>
        <p:spPr>
          <a:xfrm flipH="1">
            <a:off x="3375125" y="3797350"/>
            <a:ext cx="331800" cy="140700"/>
          </a:xfrm>
          <a:prstGeom prst="bentConnector3">
            <a:avLst>
              <a:gd fmla="val 50000" name="adj1"/>
            </a:avLst>
          </a:prstGeom>
          <a:noFill/>
          <a:ln cap="flat" cmpd="sng" w="19050">
            <a:solidFill>
              <a:schemeClr val="lt2"/>
            </a:solidFill>
            <a:prstDash val="solid"/>
            <a:round/>
            <a:headEnd len="med" w="med" type="oval"/>
            <a:tailEnd len="med" w="med" type="none"/>
          </a:ln>
        </p:spPr>
      </p:cxnSp>
      <p:cxnSp>
        <p:nvCxnSpPr>
          <p:cNvPr id="421" name="Google Shape;421;p35"/>
          <p:cNvCxnSpPr>
            <a:stCxn id="418" idx="1"/>
          </p:cNvCxnSpPr>
          <p:nvPr/>
        </p:nvCxnSpPr>
        <p:spPr>
          <a:xfrm rot="10800000">
            <a:off x="3099500" y="1945625"/>
            <a:ext cx="592200" cy="46500"/>
          </a:xfrm>
          <a:prstGeom prst="bentConnector3">
            <a:avLst>
              <a:gd fmla="val 50000" name="adj1"/>
            </a:avLst>
          </a:prstGeom>
          <a:noFill/>
          <a:ln cap="flat" cmpd="sng" w="19050">
            <a:solidFill>
              <a:schemeClr val="lt2"/>
            </a:solidFill>
            <a:prstDash val="solid"/>
            <a:round/>
            <a:headEnd len="med" w="med" type="oval"/>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6"/>
          <p:cNvSpPr/>
          <p:nvPr/>
        </p:nvSpPr>
        <p:spPr>
          <a:xfrm>
            <a:off x="723300" y="673075"/>
            <a:ext cx="3678600" cy="38577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6"/>
          <p:cNvSpPr/>
          <p:nvPr/>
        </p:nvSpPr>
        <p:spPr>
          <a:xfrm>
            <a:off x="1217400" y="1258375"/>
            <a:ext cx="2690400" cy="2687100"/>
          </a:xfrm>
          <a:prstGeom prst="rect">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900"/>
              <a:t>ANALYSIS</a:t>
            </a:r>
            <a:endParaRPr b="1" sz="3900"/>
          </a:p>
        </p:txBody>
      </p:sp>
      <p:sp>
        <p:nvSpPr>
          <p:cNvPr id="428" name="Google Shape;428;p36"/>
          <p:cNvSpPr/>
          <p:nvPr/>
        </p:nvSpPr>
        <p:spPr>
          <a:xfrm>
            <a:off x="6698375" y="3857450"/>
            <a:ext cx="1137300" cy="8520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2F2F2"/>
                </a:solidFill>
              </a:rPr>
              <a:t>Bivariate</a:t>
            </a:r>
            <a:endParaRPr sz="1800">
              <a:solidFill>
                <a:srgbClr val="F2F2F2"/>
              </a:solidFill>
            </a:endParaRPr>
          </a:p>
        </p:txBody>
      </p:sp>
      <p:sp>
        <p:nvSpPr>
          <p:cNvPr id="429" name="Google Shape;429;p36"/>
          <p:cNvSpPr/>
          <p:nvPr/>
        </p:nvSpPr>
        <p:spPr>
          <a:xfrm>
            <a:off x="6753575" y="2145750"/>
            <a:ext cx="1082100" cy="8520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2F2F2"/>
                </a:solidFill>
              </a:rPr>
              <a:t>Univariat</a:t>
            </a:r>
            <a:r>
              <a:rPr lang="en" sz="1500">
                <a:solidFill>
                  <a:srgbClr val="F2F2F2"/>
                </a:solidFill>
              </a:rPr>
              <a:t>e</a:t>
            </a:r>
            <a:endParaRPr sz="1500">
              <a:solidFill>
                <a:srgbClr val="F2F2F2"/>
              </a:solidFill>
            </a:endParaRPr>
          </a:p>
        </p:txBody>
      </p:sp>
      <p:sp>
        <p:nvSpPr>
          <p:cNvPr id="430" name="Google Shape;430;p36"/>
          <p:cNvSpPr/>
          <p:nvPr/>
        </p:nvSpPr>
        <p:spPr>
          <a:xfrm>
            <a:off x="6698372" y="238552"/>
            <a:ext cx="1137300" cy="8520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2F2F2"/>
                </a:solidFill>
              </a:rPr>
              <a:t>Correlation</a:t>
            </a:r>
            <a:endParaRPr sz="1500">
              <a:solidFill>
                <a:srgbClr val="F2F2F2"/>
              </a:solidFill>
            </a:endParaRPr>
          </a:p>
        </p:txBody>
      </p:sp>
      <p:cxnSp>
        <p:nvCxnSpPr>
          <p:cNvPr id="431" name="Google Shape;431;p36"/>
          <p:cNvCxnSpPr>
            <a:stCxn id="430" idx="1"/>
          </p:cNvCxnSpPr>
          <p:nvPr/>
        </p:nvCxnSpPr>
        <p:spPr>
          <a:xfrm flipH="1">
            <a:off x="5555372" y="664552"/>
            <a:ext cx="1143000" cy="1947300"/>
          </a:xfrm>
          <a:prstGeom prst="bentConnector2">
            <a:avLst/>
          </a:prstGeom>
          <a:noFill/>
          <a:ln cap="flat" cmpd="sng" w="19050">
            <a:solidFill>
              <a:schemeClr val="lt2"/>
            </a:solidFill>
            <a:prstDash val="solid"/>
            <a:round/>
            <a:headEnd len="med" w="med" type="oval"/>
            <a:tailEnd len="med" w="med" type="none"/>
          </a:ln>
        </p:spPr>
      </p:cxnSp>
      <p:cxnSp>
        <p:nvCxnSpPr>
          <p:cNvPr id="432" name="Google Shape;432;p36"/>
          <p:cNvCxnSpPr>
            <a:stCxn id="426" idx="3"/>
            <a:endCxn id="428" idx="1"/>
          </p:cNvCxnSpPr>
          <p:nvPr/>
        </p:nvCxnSpPr>
        <p:spPr>
          <a:xfrm>
            <a:off x="4401900" y="2601925"/>
            <a:ext cx="2296500" cy="1681500"/>
          </a:xfrm>
          <a:prstGeom prst="bentConnector3">
            <a:avLst>
              <a:gd fmla="val 49999" name="adj1"/>
            </a:avLst>
          </a:prstGeom>
          <a:noFill/>
          <a:ln cap="flat" cmpd="sng" w="19050">
            <a:solidFill>
              <a:schemeClr val="lt2"/>
            </a:solidFill>
            <a:prstDash val="solid"/>
            <a:round/>
            <a:headEnd len="med" w="med" type="none"/>
            <a:tailEnd len="med" w="med" type="oval"/>
          </a:ln>
        </p:spPr>
      </p:cxnSp>
      <p:cxnSp>
        <p:nvCxnSpPr>
          <p:cNvPr id="433" name="Google Shape;433;p36"/>
          <p:cNvCxnSpPr>
            <a:endCxn id="429" idx="1"/>
          </p:cNvCxnSpPr>
          <p:nvPr/>
        </p:nvCxnSpPr>
        <p:spPr>
          <a:xfrm flipH="1" rot="10800000">
            <a:off x="5555375" y="2571750"/>
            <a:ext cx="1198200" cy="35100"/>
          </a:xfrm>
          <a:prstGeom prst="straightConnector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7"/>
          <p:cNvSpPr txBox="1"/>
          <p:nvPr>
            <p:ph idx="1" type="subTitle"/>
          </p:nvPr>
        </p:nvSpPr>
        <p:spPr>
          <a:xfrm>
            <a:off x="0" y="0"/>
            <a:ext cx="4621200" cy="50529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IQR and label have a strong positive correlation.</a:t>
            </a:r>
            <a:endParaRPr/>
          </a:p>
          <a:p>
            <a:pPr indent="-406400" lvl="0" marL="457200" rtl="0" algn="l">
              <a:spcBef>
                <a:spcPts val="0"/>
              </a:spcBef>
              <a:spcAft>
                <a:spcPts val="0"/>
              </a:spcAft>
              <a:buSzPts val="2800"/>
              <a:buChar char="●"/>
            </a:pPr>
            <a:r>
              <a:rPr lang="en"/>
              <a:t>Spectral entropy is also quite highly correlated with the label.</a:t>
            </a:r>
            <a:endParaRPr/>
          </a:p>
          <a:p>
            <a:pPr indent="-406400" lvl="0" marL="457200" rtl="0" algn="l">
              <a:spcBef>
                <a:spcPts val="0"/>
              </a:spcBef>
              <a:spcAft>
                <a:spcPts val="0"/>
              </a:spcAft>
              <a:buSzPts val="2800"/>
              <a:buChar char="●"/>
            </a:pPr>
            <a:r>
              <a:rPr lang="en"/>
              <a:t>meanfun is highly negatively correlated with the label.</a:t>
            </a:r>
            <a:endParaRPr/>
          </a:p>
          <a:p>
            <a:pPr indent="-406400" lvl="0" marL="457200" rtl="0" algn="l">
              <a:spcBef>
                <a:spcPts val="0"/>
              </a:spcBef>
              <a:spcAft>
                <a:spcPts val="0"/>
              </a:spcAft>
              <a:buSzPts val="2800"/>
              <a:buChar char="●"/>
            </a:pPr>
            <a:r>
              <a:rPr lang="en"/>
              <a:t>Centroid and median have a high positive correlations .</a:t>
            </a:r>
            <a:endParaRPr/>
          </a:p>
          <a:p>
            <a:pPr indent="-406400" lvl="0" marL="457200" rtl="0" algn="l">
              <a:spcBef>
                <a:spcPts val="0"/>
              </a:spcBef>
              <a:spcAft>
                <a:spcPts val="0"/>
              </a:spcAft>
              <a:buSzPts val="2800"/>
              <a:buChar char="●"/>
            </a:pPr>
            <a:r>
              <a:rPr lang="en"/>
              <a:t>Meanfreq and  centroid are exactly same .Hence, </a:t>
            </a:r>
            <a:r>
              <a:rPr lang="en"/>
              <a:t>their</a:t>
            </a:r>
            <a:r>
              <a:rPr lang="en"/>
              <a:t> correlation  is perfect 1.</a:t>
            </a:r>
            <a:endParaRPr/>
          </a:p>
          <a:p>
            <a:pPr indent="-406400" lvl="0" marL="457200" rtl="0" algn="l">
              <a:spcBef>
                <a:spcPts val="0"/>
              </a:spcBef>
              <a:spcAft>
                <a:spcPts val="0"/>
              </a:spcAft>
              <a:buSzPts val="2800"/>
              <a:buChar char="●"/>
            </a:pPr>
            <a:r>
              <a:rPr lang="en"/>
              <a:t>sd is highly positively related to sfm and so is spent to sd.</a:t>
            </a:r>
            <a:endParaRPr/>
          </a:p>
          <a:p>
            <a:pPr indent="-406400" lvl="0" marL="457200" rtl="0" algn="l">
              <a:spcBef>
                <a:spcPts val="0"/>
              </a:spcBef>
              <a:spcAft>
                <a:spcPts val="0"/>
              </a:spcAft>
              <a:buSzPts val="2800"/>
              <a:buChar char="●"/>
            </a:pPr>
            <a:r>
              <a:rPr lang="en"/>
              <a:t>kurt and skew are also highly correlated.</a:t>
            </a:r>
            <a:endParaRPr/>
          </a:p>
          <a:p>
            <a:pPr indent="-406400" lvl="0" marL="457200" rtl="0" algn="l">
              <a:spcBef>
                <a:spcPts val="0"/>
              </a:spcBef>
              <a:spcAft>
                <a:spcPts val="0"/>
              </a:spcAft>
              <a:buSzPts val="2800"/>
              <a:buChar char="●"/>
            </a:pPr>
            <a:r>
              <a:rPr lang="en"/>
              <a:t>meanfreq is highly related to median as well as Q25.</a:t>
            </a:r>
            <a:endParaRPr/>
          </a:p>
          <a:p>
            <a:pPr indent="-406400" lvl="0" marL="457200" rtl="0" algn="l">
              <a:spcBef>
                <a:spcPts val="0"/>
              </a:spcBef>
              <a:spcAft>
                <a:spcPts val="0"/>
              </a:spcAft>
              <a:buSzPts val="2800"/>
              <a:buChar char="●"/>
            </a:pPr>
            <a:r>
              <a:rPr lang="en"/>
              <a:t>IQR is highly correlated to sd.</a:t>
            </a:r>
            <a:endParaRPr/>
          </a:p>
          <a:p>
            <a:pPr indent="-406400" lvl="0" marL="457200" rtl="0" algn="l">
              <a:spcBef>
                <a:spcPts val="0"/>
              </a:spcBef>
              <a:spcAft>
                <a:spcPts val="0"/>
              </a:spcAft>
              <a:buSzPts val="2800"/>
              <a:buChar char="●"/>
            </a:pPr>
            <a:r>
              <a:rPr lang="en"/>
              <a:t> self relation ie of a feature to itself is equal to 1.</a:t>
            </a:r>
            <a:endParaRPr/>
          </a:p>
          <a:p>
            <a:pPr indent="0" lvl="0" marL="0" rtl="0" algn="l">
              <a:spcBef>
                <a:spcPts val="0"/>
              </a:spcBef>
              <a:spcAft>
                <a:spcPts val="0"/>
              </a:spcAft>
              <a:buNone/>
            </a:pPr>
            <a:r>
              <a:t/>
            </a:r>
            <a:endParaRPr/>
          </a:p>
        </p:txBody>
      </p:sp>
      <p:pic>
        <p:nvPicPr>
          <p:cNvPr id="439" name="Google Shape;439;p37"/>
          <p:cNvPicPr preferRelativeResize="0"/>
          <p:nvPr/>
        </p:nvPicPr>
        <p:blipFill rotWithShape="1">
          <a:blip r:embed="rId3">
            <a:alphaModFix/>
          </a:blip>
          <a:srcRect b="9935" l="56517" r="5198" t="26535"/>
          <a:stretch/>
        </p:blipFill>
        <p:spPr>
          <a:xfrm>
            <a:off x="4573125" y="80375"/>
            <a:ext cx="4430227" cy="48018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8"/>
          <p:cNvSpPr txBox="1"/>
          <p:nvPr>
            <p:ph idx="2" type="subTitle"/>
          </p:nvPr>
        </p:nvSpPr>
        <p:spPr>
          <a:xfrm>
            <a:off x="4316700" y="950000"/>
            <a:ext cx="4342800" cy="197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F2F2F2"/>
                </a:solidFill>
                <a:latin typeface="Calibri"/>
                <a:ea typeface="Calibri"/>
                <a:cs typeface="Calibri"/>
                <a:sym typeface="Calibri"/>
              </a:rPr>
              <a:t>Maximum overlapping on following features</a:t>
            </a:r>
            <a:endParaRPr sz="1600">
              <a:solidFill>
                <a:srgbClr val="F2F2F2"/>
              </a:solidFill>
              <a:latin typeface="Calibri"/>
              <a:ea typeface="Calibri"/>
              <a:cs typeface="Calibri"/>
              <a:sym typeface="Calibri"/>
            </a:endParaRPr>
          </a:p>
          <a:p>
            <a:pPr indent="-298450" lvl="0" marL="457200" rtl="0" algn="l">
              <a:lnSpc>
                <a:spcPct val="115000"/>
              </a:lnSpc>
              <a:spcBef>
                <a:spcPts val="0"/>
              </a:spcBef>
              <a:spcAft>
                <a:spcPts val="0"/>
              </a:spcAft>
              <a:buClr>
                <a:srgbClr val="F2F2F2"/>
              </a:buClr>
              <a:buSzPts val="1100"/>
              <a:buFont typeface="Calibri"/>
              <a:buChar char="➔"/>
            </a:pPr>
            <a:r>
              <a:rPr b="1" lang="en">
                <a:solidFill>
                  <a:srgbClr val="F2F2F2"/>
                </a:solidFill>
                <a:latin typeface="Calibri"/>
                <a:ea typeface="Calibri"/>
                <a:cs typeface="Calibri"/>
                <a:sym typeface="Calibri"/>
              </a:rPr>
              <a:t>modindx</a:t>
            </a:r>
            <a:endParaRPr b="1">
              <a:solidFill>
                <a:srgbClr val="F2F2F2"/>
              </a:solidFill>
              <a:latin typeface="Calibri"/>
              <a:ea typeface="Calibri"/>
              <a:cs typeface="Calibri"/>
              <a:sym typeface="Calibri"/>
            </a:endParaRPr>
          </a:p>
          <a:p>
            <a:pPr indent="-298450" lvl="0" marL="457200" rtl="0" algn="l">
              <a:lnSpc>
                <a:spcPct val="115000"/>
              </a:lnSpc>
              <a:spcBef>
                <a:spcPts val="0"/>
              </a:spcBef>
              <a:spcAft>
                <a:spcPts val="0"/>
              </a:spcAft>
              <a:buClr>
                <a:srgbClr val="F2F2F2"/>
              </a:buClr>
              <a:buSzPts val="1100"/>
              <a:buFont typeface="Calibri"/>
              <a:buChar char="➔"/>
            </a:pPr>
            <a:r>
              <a:rPr b="1" lang="en">
                <a:solidFill>
                  <a:srgbClr val="F2F2F2"/>
                </a:solidFill>
                <a:latin typeface="Calibri"/>
                <a:ea typeface="Calibri"/>
                <a:cs typeface="Calibri"/>
                <a:sym typeface="Calibri"/>
              </a:rPr>
              <a:t>mindom</a:t>
            </a:r>
            <a:endParaRPr b="1">
              <a:solidFill>
                <a:srgbClr val="F2F2F2"/>
              </a:solidFill>
              <a:latin typeface="Calibri"/>
              <a:ea typeface="Calibri"/>
              <a:cs typeface="Calibri"/>
              <a:sym typeface="Calibri"/>
            </a:endParaRPr>
          </a:p>
          <a:p>
            <a:pPr indent="-298450" lvl="0" marL="457200" rtl="0" algn="l">
              <a:lnSpc>
                <a:spcPct val="115000"/>
              </a:lnSpc>
              <a:spcBef>
                <a:spcPts val="0"/>
              </a:spcBef>
              <a:spcAft>
                <a:spcPts val="0"/>
              </a:spcAft>
              <a:buClr>
                <a:srgbClr val="F2F2F2"/>
              </a:buClr>
              <a:buSzPts val="1100"/>
              <a:buFont typeface="Calibri"/>
              <a:buChar char="➔"/>
            </a:pPr>
            <a:r>
              <a:rPr b="1" lang="en">
                <a:solidFill>
                  <a:srgbClr val="F2F2F2"/>
                </a:solidFill>
                <a:latin typeface="Calibri"/>
                <a:ea typeface="Calibri"/>
                <a:cs typeface="Calibri"/>
                <a:sym typeface="Calibri"/>
              </a:rPr>
              <a:t>median</a:t>
            </a:r>
            <a:endParaRPr b="1">
              <a:solidFill>
                <a:srgbClr val="F2F2F2"/>
              </a:solidFill>
              <a:latin typeface="Calibri"/>
              <a:ea typeface="Calibri"/>
              <a:cs typeface="Calibri"/>
              <a:sym typeface="Calibri"/>
            </a:endParaRPr>
          </a:p>
          <a:p>
            <a:pPr indent="-298450" lvl="0" marL="457200" rtl="0" algn="l">
              <a:lnSpc>
                <a:spcPct val="115000"/>
              </a:lnSpc>
              <a:spcBef>
                <a:spcPts val="0"/>
              </a:spcBef>
              <a:spcAft>
                <a:spcPts val="0"/>
              </a:spcAft>
              <a:buClr>
                <a:srgbClr val="F2F2F2"/>
              </a:buClr>
              <a:buSzPts val="1100"/>
              <a:buFont typeface="Calibri"/>
              <a:buChar char="➔"/>
            </a:pPr>
            <a:r>
              <a:rPr b="1" lang="en">
                <a:solidFill>
                  <a:srgbClr val="F2F2F2"/>
                </a:solidFill>
                <a:latin typeface="Calibri"/>
                <a:ea typeface="Calibri"/>
                <a:cs typeface="Calibri"/>
                <a:sym typeface="Calibri"/>
              </a:rPr>
              <a:t>maxfun</a:t>
            </a:r>
            <a:r>
              <a:rPr lang="en">
                <a:solidFill>
                  <a:srgbClr val="F2F2F2"/>
                </a:solidFill>
                <a:latin typeface="Calibri"/>
                <a:ea typeface="Calibri"/>
                <a:cs typeface="Calibri"/>
                <a:sym typeface="Calibri"/>
              </a:rPr>
              <a:t> </a:t>
            </a:r>
            <a:endParaRPr>
              <a:solidFill>
                <a:srgbClr val="F2F2F2"/>
              </a:solidFill>
              <a:latin typeface="Calibri"/>
              <a:ea typeface="Calibri"/>
              <a:cs typeface="Calibri"/>
              <a:sym typeface="Calibri"/>
            </a:endParaRPr>
          </a:p>
          <a:p>
            <a:pPr indent="-298450" lvl="0" marL="457200" rtl="0" algn="l">
              <a:lnSpc>
                <a:spcPct val="115000"/>
              </a:lnSpc>
              <a:spcBef>
                <a:spcPts val="0"/>
              </a:spcBef>
              <a:spcAft>
                <a:spcPts val="0"/>
              </a:spcAft>
              <a:buClr>
                <a:srgbClr val="F2F2F2"/>
              </a:buClr>
              <a:buSzPts val="1100"/>
              <a:buFont typeface="Calibri"/>
              <a:buChar char="➔"/>
            </a:pPr>
            <a:r>
              <a:rPr b="1" lang="en">
                <a:solidFill>
                  <a:srgbClr val="F2F2F2"/>
                </a:solidFill>
                <a:latin typeface="Calibri"/>
                <a:ea typeface="Calibri"/>
                <a:cs typeface="Calibri"/>
                <a:sym typeface="Calibri"/>
              </a:rPr>
              <a:t>meandom</a:t>
            </a:r>
            <a:endParaRPr b="1">
              <a:solidFill>
                <a:srgbClr val="F2F2F2"/>
              </a:solidFill>
              <a:latin typeface="Calibri"/>
              <a:ea typeface="Calibri"/>
              <a:cs typeface="Calibri"/>
              <a:sym typeface="Calibri"/>
            </a:endParaRPr>
          </a:p>
          <a:p>
            <a:pPr indent="-298450" lvl="0" marL="457200" rtl="0" algn="l">
              <a:lnSpc>
                <a:spcPct val="115000"/>
              </a:lnSpc>
              <a:spcBef>
                <a:spcPts val="0"/>
              </a:spcBef>
              <a:spcAft>
                <a:spcPts val="0"/>
              </a:spcAft>
              <a:buClr>
                <a:srgbClr val="F2F2F2"/>
              </a:buClr>
              <a:buSzPts val="1100"/>
              <a:buFont typeface="Calibri"/>
              <a:buChar char="➔"/>
            </a:pPr>
            <a:r>
              <a:rPr b="1" lang="en">
                <a:solidFill>
                  <a:srgbClr val="F2F2F2"/>
                </a:solidFill>
                <a:latin typeface="Calibri"/>
                <a:ea typeface="Calibri"/>
                <a:cs typeface="Calibri"/>
                <a:sym typeface="Calibri"/>
              </a:rPr>
              <a:t>kurt</a:t>
            </a:r>
            <a:endParaRPr b="1">
              <a:solidFill>
                <a:srgbClr val="F2F2F2"/>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rgbClr val="F2F2F2"/>
              </a:solidFill>
              <a:latin typeface="Calibri"/>
              <a:ea typeface="Calibri"/>
              <a:cs typeface="Calibri"/>
              <a:sym typeface="Calibri"/>
            </a:endParaRPr>
          </a:p>
          <a:p>
            <a:pPr indent="0" lvl="0" marL="0" rtl="0" algn="l">
              <a:lnSpc>
                <a:spcPct val="115000"/>
              </a:lnSpc>
              <a:spcBef>
                <a:spcPts val="0"/>
              </a:spcBef>
              <a:spcAft>
                <a:spcPts val="0"/>
              </a:spcAft>
              <a:buNone/>
            </a:pPr>
            <a:r>
              <a:t/>
            </a:r>
            <a:endParaRPr/>
          </a:p>
        </p:txBody>
      </p:sp>
      <p:sp>
        <p:nvSpPr>
          <p:cNvPr id="445" name="Google Shape;445;p38"/>
          <p:cNvSpPr txBox="1"/>
          <p:nvPr>
            <p:ph idx="4" type="subTitle"/>
          </p:nvPr>
        </p:nvSpPr>
        <p:spPr>
          <a:xfrm>
            <a:off x="4356900" y="3052075"/>
            <a:ext cx="4604100" cy="152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F2F2F2"/>
                </a:solidFill>
                <a:latin typeface="Calibri"/>
                <a:ea typeface="Calibri"/>
                <a:cs typeface="Calibri"/>
                <a:sym typeface="Calibri"/>
              </a:rPr>
              <a:t>Minimum overlapping on following features</a:t>
            </a:r>
            <a:endParaRPr sz="1600">
              <a:solidFill>
                <a:srgbClr val="F2F2F2"/>
              </a:solidFill>
              <a:latin typeface="Calibri"/>
              <a:ea typeface="Calibri"/>
              <a:cs typeface="Calibri"/>
              <a:sym typeface="Calibri"/>
            </a:endParaRPr>
          </a:p>
          <a:p>
            <a:pPr indent="-298450" lvl="0" marL="457200" rtl="0" algn="l">
              <a:lnSpc>
                <a:spcPct val="115000"/>
              </a:lnSpc>
              <a:spcBef>
                <a:spcPts val="0"/>
              </a:spcBef>
              <a:spcAft>
                <a:spcPts val="0"/>
              </a:spcAft>
              <a:buClr>
                <a:srgbClr val="F2F2F2"/>
              </a:buClr>
              <a:buSzPts val="1100"/>
              <a:buFont typeface="Calibri"/>
              <a:buChar char="➔"/>
            </a:pPr>
            <a:r>
              <a:rPr b="1" lang="en">
                <a:solidFill>
                  <a:srgbClr val="F2F2F2"/>
                </a:solidFill>
                <a:latin typeface="Calibri"/>
                <a:ea typeface="Calibri"/>
                <a:cs typeface="Calibri"/>
                <a:sym typeface="Calibri"/>
              </a:rPr>
              <a:t>Q25</a:t>
            </a:r>
            <a:endParaRPr b="1">
              <a:solidFill>
                <a:srgbClr val="F2F2F2"/>
              </a:solidFill>
              <a:latin typeface="Calibri"/>
              <a:ea typeface="Calibri"/>
              <a:cs typeface="Calibri"/>
              <a:sym typeface="Calibri"/>
            </a:endParaRPr>
          </a:p>
          <a:p>
            <a:pPr indent="-298450" lvl="0" marL="457200" rtl="0" algn="l">
              <a:lnSpc>
                <a:spcPct val="115000"/>
              </a:lnSpc>
              <a:spcBef>
                <a:spcPts val="0"/>
              </a:spcBef>
              <a:spcAft>
                <a:spcPts val="0"/>
              </a:spcAft>
              <a:buClr>
                <a:srgbClr val="F2F2F2"/>
              </a:buClr>
              <a:buSzPts val="1100"/>
              <a:buFont typeface="Calibri"/>
              <a:buChar char="➔"/>
            </a:pPr>
            <a:r>
              <a:rPr b="1" lang="en">
                <a:solidFill>
                  <a:srgbClr val="F2F2F2"/>
                </a:solidFill>
                <a:latin typeface="Calibri"/>
                <a:ea typeface="Calibri"/>
                <a:cs typeface="Calibri"/>
                <a:sym typeface="Calibri"/>
              </a:rPr>
              <a:t>IQR </a:t>
            </a:r>
            <a:endParaRPr b="1">
              <a:solidFill>
                <a:srgbClr val="F2F2F2"/>
              </a:solidFill>
              <a:latin typeface="Calibri"/>
              <a:ea typeface="Calibri"/>
              <a:cs typeface="Calibri"/>
              <a:sym typeface="Calibri"/>
            </a:endParaRPr>
          </a:p>
          <a:p>
            <a:pPr indent="-298450" lvl="0" marL="457200" rtl="0" algn="l">
              <a:lnSpc>
                <a:spcPct val="115000"/>
              </a:lnSpc>
              <a:spcBef>
                <a:spcPts val="0"/>
              </a:spcBef>
              <a:spcAft>
                <a:spcPts val="0"/>
              </a:spcAft>
              <a:buClr>
                <a:srgbClr val="F2F2F2"/>
              </a:buClr>
              <a:buSzPts val="1100"/>
              <a:buFont typeface="Calibri"/>
              <a:buChar char="➔"/>
            </a:pPr>
            <a:r>
              <a:rPr b="1" lang="en">
                <a:solidFill>
                  <a:srgbClr val="F2F2F2"/>
                </a:solidFill>
                <a:latin typeface="Calibri"/>
                <a:ea typeface="Calibri"/>
                <a:cs typeface="Calibri"/>
                <a:sym typeface="Calibri"/>
              </a:rPr>
              <a:t>meanfun</a:t>
            </a:r>
            <a:endParaRPr/>
          </a:p>
          <a:p>
            <a:pPr indent="0" lvl="0" marL="0" rtl="0" algn="l">
              <a:spcBef>
                <a:spcPts val="0"/>
              </a:spcBef>
              <a:spcAft>
                <a:spcPts val="0"/>
              </a:spcAft>
              <a:buNone/>
            </a:pPr>
            <a:r>
              <a:t/>
            </a:r>
            <a:endParaRPr/>
          </a:p>
        </p:txBody>
      </p:sp>
      <p:sp>
        <p:nvSpPr>
          <p:cNvPr id="446" name="Google Shape;446;p38"/>
          <p:cNvSpPr txBox="1"/>
          <p:nvPr>
            <p:ph type="title"/>
          </p:nvPr>
        </p:nvSpPr>
        <p:spPr>
          <a:xfrm>
            <a:off x="2662175" y="248625"/>
            <a:ext cx="345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Univariate Analysis</a:t>
            </a:r>
            <a:endParaRPr/>
          </a:p>
        </p:txBody>
      </p:sp>
      <p:pic>
        <p:nvPicPr>
          <p:cNvPr id="447" name="Google Shape;447;p38"/>
          <p:cNvPicPr preferRelativeResize="0"/>
          <p:nvPr/>
        </p:nvPicPr>
        <p:blipFill>
          <a:blip r:embed="rId3">
            <a:alphaModFix/>
          </a:blip>
          <a:stretch>
            <a:fillRect/>
          </a:stretch>
        </p:blipFill>
        <p:spPr>
          <a:xfrm>
            <a:off x="582625" y="821325"/>
            <a:ext cx="2816326" cy="41226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9"/>
          <p:cNvSpPr txBox="1"/>
          <p:nvPr>
            <p:ph idx="2" type="subTitle"/>
          </p:nvPr>
        </p:nvSpPr>
        <p:spPr>
          <a:xfrm>
            <a:off x="1004600" y="3285000"/>
            <a:ext cx="2853000" cy="1338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F2F2F2"/>
                </a:solidFill>
                <a:latin typeface="Calibri"/>
                <a:ea typeface="Calibri"/>
                <a:cs typeface="Calibri"/>
                <a:sym typeface="Calibri"/>
              </a:rPr>
              <a:t>Maximum overlapping</a:t>
            </a:r>
            <a:endParaRPr sz="1700">
              <a:solidFill>
                <a:srgbClr val="F2F2F2"/>
              </a:solidFill>
              <a:latin typeface="Calibri"/>
              <a:ea typeface="Calibri"/>
              <a:cs typeface="Calibri"/>
              <a:sym typeface="Calibri"/>
            </a:endParaRPr>
          </a:p>
          <a:p>
            <a:pPr indent="-304800" lvl="0" marL="457200" rtl="0" algn="l">
              <a:spcBef>
                <a:spcPts val="0"/>
              </a:spcBef>
              <a:spcAft>
                <a:spcPts val="0"/>
              </a:spcAft>
              <a:buClr>
                <a:srgbClr val="F2F2F2"/>
              </a:buClr>
              <a:buSzPts val="1200"/>
              <a:buFont typeface="Calibri"/>
              <a:buChar char="➔"/>
            </a:pPr>
            <a:r>
              <a:rPr lang="en" sz="1500">
                <a:solidFill>
                  <a:srgbClr val="F2F2F2"/>
                </a:solidFill>
                <a:latin typeface="Calibri"/>
                <a:ea typeface="Calibri"/>
                <a:cs typeface="Calibri"/>
                <a:sym typeface="Calibri"/>
              </a:rPr>
              <a:t>meanfreq and minfun </a:t>
            </a:r>
            <a:endParaRPr sz="1500">
              <a:solidFill>
                <a:srgbClr val="F2F2F2"/>
              </a:solidFill>
              <a:latin typeface="Calibri"/>
              <a:ea typeface="Calibri"/>
              <a:cs typeface="Calibri"/>
              <a:sym typeface="Calibri"/>
            </a:endParaRPr>
          </a:p>
          <a:p>
            <a:pPr indent="-304800" lvl="0" marL="457200" rtl="0" algn="l">
              <a:spcBef>
                <a:spcPts val="0"/>
              </a:spcBef>
              <a:spcAft>
                <a:spcPts val="0"/>
              </a:spcAft>
              <a:buClr>
                <a:srgbClr val="F2F2F2"/>
              </a:buClr>
              <a:buSzPts val="1200"/>
              <a:buFont typeface="Calibri"/>
              <a:buChar char="➔"/>
            </a:pPr>
            <a:r>
              <a:rPr lang="en" sz="1500">
                <a:solidFill>
                  <a:srgbClr val="F2F2F2"/>
                </a:solidFill>
                <a:latin typeface="Calibri"/>
                <a:ea typeface="Calibri"/>
                <a:cs typeface="Calibri"/>
                <a:sym typeface="Calibri"/>
              </a:rPr>
              <a:t>Q75 and sd</a:t>
            </a:r>
            <a:endParaRPr sz="1500">
              <a:solidFill>
                <a:srgbClr val="F2F2F2"/>
              </a:solidFill>
              <a:latin typeface="Calibri"/>
              <a:ea typeface="Calibri"/>
              <a:cs typeface="Calibri"/>
              <a:sym typeface="Calibri"/>
            </a:endParaRPr>
          </a:p>
          <a:p>
            <a:pPr indent="-304800" lvl="0" marL="457200" rtl="0" algn="l">
              <a:spcBef>
                <a:spcPts val="0"/>
              </a:spcBef>
              <a:spcAft>
                <a:spcPts val="0"/>
              </a:spcAft>
              <a:buClr>
                <a:srgbClr val="F2F2F2"/>
              </a:buClr>
              <a:buSzPts val="1200"/>
              <a:buFont typeface="Calibri"/>
              <a:buChar char="➔"/>
            </a:pPr>
            <a:r>
              <a:rPr lang="en" sz="1500">
                <a:solidFill>
                  <a:srgbClr val="F2F2F2"/>
                </a:solidFill>
                <a:latin typeface="Calibri"/>
                <a:ea typeface="Calibri"/>
                <a:cs typeface="Calibri"/>
                <a:sym typeface="Calibri"/>
              </a:rPr>
              <a:t>maxdom and sp.ent</a:t>
            </a:r>
            <a:endParaRPr sz="1500">
              <a:solidFill>
                <a:srgbClr val="F2F2F2"/>
              </a:solidFill>
            </a:endParaRPr>
          </a:p>
        </p:txBody>
      </p:sp>
      <p:sp>
        <p:nvSpPr>
          <p:cNvPr id="453" name="Google Shape;453;p39"/>
          <p:cNvSpPr txBox="1"/>
          <p:nvPr>
            <p:ph idx="4" type="subTitle"/>
          </p:nvPr>
        </p:nvSpPr>
        <p:spPr>
          <a:xfrm>
            <a:off x="5434825" y="1016700"/>
            <a:ext cx="3177600" cy="106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F2F2F2"/>
                </a:solidFill>
                <a:latin typeface="Calibri"/>
                <a:ea typeface="Calibri"/>
                <a:cs typeface="Calibri"/>
                <a:sym typeface="Calibri"/>
              </a:rPr>
              <a:t>Minimum overlapping</a:t>
            </a:r>
            <a:endParaRPr sz="1700">
              <a:solidFill>
                <a:srgbClr val="F2F2F2"/>
              </a:solidFill>
              <a:latin typeface="Calibri"/>
              <a:ea typeface="Calibri"/>
              <a:cs typeface="Calibri"/>
              <a:sym typeface="Calibri"/>
            </a:endParaRPr>
          </a:p>
          <a:p>
            <a:pPr indent="-304800" lvl="0" marL="457200" rtl="0" algn="l">
              <a:spcBef>
                <a:spcPts val="0"/>
              </a:spcBef>
              <a:spcAft>
                <a:spcPts val="0"/>
              </a:spcAft>
              <a:buClr>
                <a:srgbClr val="F2F2F2"/>
              </a:buClr>
              <a:buSzPts val="1200"/>
              <a:buFont typeface="Calibri"/>
              <a:buChar char="➔"/>
            </a:pPr>
            <a:r>
              <a:rPr lang="en" sz="1500">
                <a:solidFill>
                  <a:srgbClr val="F2F2F2"/>
                </a:solidFill>
                <a:latin typeface="Calibri"/>
                <a:ea typeface="Calibri"/>
                <a:cs typeface="Calibri"/>
                <a:sym typeface="Calibri"/>
              </a:rPr>
              <a:t>meanfun and all other features </a:t>
            </a:r>
            <a:endParaRPr sz="1500">
              <a:solidFill>
                <a:srgbClr val="F2F2F2"/>
              </a:solidFill>
              <a:latin typeface="Calibri"/>
              <a:ea typeface="Calibri"/>
              <a:cs typeface="Calibri"/>
              <a:sym typeface="Calibri"/>
            </a:endParaRPr>
          </a:p>
          <a:p>
            <a:pPr indent="-304800" lvl="0" marL="457200" rtl="0" algn="l">
              <a:spcBef>
                <a:spcPts val="0"/>
              </a:spcBef>
              <a:spcAft>
                <a:spcPts val="0"/>
              </a:spcAft>
              <a:buClr>
                <a:srgbClr val="F2F2F2"/>
              </a:buClr>
              <a:buSzPts val="1200"/>
              <a:buFont typeface="Calibri"/>
              <a:buChar char="➔"/>
            </a:pPr>
            <a:r>
              <a:rPr lang="en" sz="1500">
                <a:solidFill>
                  <a:srgbClr val="F2F2F2"/>
                </a:solidFill>
                <a:latin typeface="Calibri"/>
                <a:ea typeface="Calibri"/>
                <a:cs typeface="Calibri"/>
                <a:sym typeface="Calibri"/>
              </a:rPr>
              <a:t>kurt and all other features</a:t>
            </a:r>
            <a:endParaRPr sz="1500">
              <a:solidFill>
                <a:srgbClr val="F2F2F2"/>
              </a:solidFill>
            </a:endParaRPr>
          </a:p>
        </p:txBody>
      </p:sp>
      <p:sp>
        <p:nvSpPr>
          <p:cNvPr id="454" name="Google Shape;454;p39"/>
          <p:cNvSpPr txBox="1"/>
          <p:nvPr>
            <p:ph type="title"/>
          </p:nvPr>
        </p:nvSpPr>
        <p:spPr>
          <a:xfrm>
            <a:off x="2899350" y="75000"/>
            <a:ext cx="3962100" cy="71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rgbClr val="F2F2F2"/>
                </a:solidFill>
                <a:latin typeface="Arial"/>
                <a:ea typeface="Arial"/>
                <a:cs typeface="Arial"/>
                <a:sym typeface="Arial"/>
              </a:rPr>
              <a:t>Bivariate Analysis</a:t>
            </a:r>
            <a:endParaRPr sz="1600"/>
          </a:p>
        </p:txBody>
      </p:sp>
      <p:pic>
        <p:nvPicPr>
          <p:cNvPr id="455" name="Google Shape;455;p39"/>
          <p:cNvPicPr preferRelativeResize="0"/>
          <p:nvPr/>
        </p:nvPicPr>
        <p:blipFill>
          <a:blip r:embed="rId3">
            <a:alphaModFix/>
          </a:blip>
          <a:stretch>
            <a:fillRect/>
          </a:stretch>
        </p:blipFill>
        <p:spPr>
          <a:xfrm>
            <a:off x="4575409" y="2305498"/>
            <a:ext cx="4120342" cy="2593800"/>
          </a:xfrm>
          <a:prstGeom prst="rect">
            <a:avLst/>
          </a:prstGeom>
          <a:noFill/>
          <a:ln>
            <a:noFill/>
          </a:ln>
        </p:spPr>
      </p:pic>
      <p:pic>
        <p:nvPicPr>
          <p:cNvPr id="456" name="Google Shape;456;p39"/>
          <p:cNvPicPr preferRelativeResize="0"/>
          <p:nvPr/>
        </p:nvPicPr>
        <p:blipFill>
          <a:blip r:embed="rId4">
            <a:alphaModFix/>
          </a:blip>
          <a:stretch>
            <a:fillRect/>
          </a:stretch>
        </p:blipFill>
        <p:spPr>
          <a:xfrm>
            <a:off x="273450" y="745550"/>
            <a:ext cx="3962100" cy="2398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40"/>
          <p:cNvSpPr txBox="1"/>
          <p:nvPr>
            <p:ph type="title"/>
          </p:nvPr>
        </p:nvSpPr>
        <p:spPr>
          <a:xfrm>
            <a:off x="492675" y="491150"/>
            <a:ext cx="4038000" cy="3297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Comparison between Models</a:t>
            </a:r>
            <a:endParaRPr/>
          </a:p>
        </p:txBody>
      </p:sp>
      <p:sp>
        <p:nvSpPr>
          <p:cNvPr id="462" name="Google Shape;462;p40"/>
          <p:cNvSpPr txBox="1"/>
          <p:nvPr>
            <p:ph idx="1" type="subTitle"/>
          </p:nvPr>
        </p:nvSpPr>
        <p:spPr>
          <a:xfrm>
            <a:off x="4917750" y="3290550"/>
            <a:ext cx="4038000" cy="44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Vs </a:t>
            </a:r>
            <a:r>
              <a:rPr lang="en"/>
              <a:t>Random Forest Vs Gradient Boosting</a:t>
            </a:r>
            <a:endParaRPr/>
          </a:p>
        </p:txBody>
      </p:sp>
      <p:cxnSp>
        <p:nvCxnSpPr>
          <p:cNvPr id="463" name="Google Shape;463;p40"/>
          <p:cNvCxnSpPr/>
          <p:nvPr/>
        </p:nvCxnSpPr>
        <p:spPr>
          <a:xfrm flipH="1" rot="10800000">
            <a:off x="5001175" y="3111650"/>
            <a:ext cx="3425700" cy="2100"/>
          </a:xfrm>
          <a:prstGeom prst="straightConnector1">
            <a:avLst/>
          </a:prstGeom>
          <a:noFill/>
          <a:ln cap="flat" cmpd="sng" w="19050">
            <a:solidFill>
              <a:schemeClr val="lt2"/>
            </a:solidFill>
            <a:prstDash val="solid"/>
            <a:round/>
            <a:headEnd len="med" w="med" type="oval"/>
            <a:tailEnd len="med" w="med" type="oval"/>
          </a:ln>
        </p:spPr>
      </p:cxnSp>
      <p:grpSp>
        <p:nvGrpSpPr>
          <p:cNvPr id="464" name="Google Shape;464;p40"/>
          <p:cNvGrpSpPr/>
          <p:nvPr/>
        </p:nvGrpSpPr>
        <p:grpSpPr>
          <a:xfrm>
            <a:off x="5062513" y="1345077"/>
            <a:ext cx="1813307" cy="1589748"/>
            <a:chOff x="2611458" y="3816374"/>
            <a:chExt cx="426329" cy="332375"/>
          </a:xfrm>
        </p:grpSpPr>
        <p:sp>
          <p:nvSpPr>
            <p:cNvPr id="465" name="Google Shape;465;p40"/>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0"/>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0"/>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0"/>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0"/>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0"/>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0"/>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0"/>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0"/>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0"/>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3"/>
          <p:cNvSpPr/>
          <p:nvPr/>
        </p:nvSpPr>
        <p:spPr>
          <a:xfrm>
            <a:off x="678795" y="902325"/>
            <a:ext cx="858600" cy="858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3"/>
          <p:cNvSpPr/>
          <p:nvPr/>
        </p:nvSpPr>
        <p:spPr>
          <a:xfrm>
            <a:off x="3194882" y="2936425"/>
            <a:ext cx="858600" cy="858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3"/>
          <p:cNvSpPr txBox="1"/>
          <p:nvPr>
            <p:ph type="title"/>
          </p:nvPr>
        </p:nvSpPr>
        <p:spPr>
          <a:xfrm>
            <a:off x="720000" y="60275"/>
            <a:ext cx="7704000" cy="70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MEET THE TEAM</a:t>
            </a:r>
            <a:endParaRPr sz="3500"/>
          </a:p>
        </p:txBody>
      </p:sp>
      <p:sp>
        <p:nvSpPr>
          <p:cNvPr id="107" name="Google Shape;107;p23"/>
          <p:cNvSpPr txBox="1"/>
          <p:nvPr>
            <p:ph idx="4" type="subTitle"/>
          </p:nvPr>
        </p:nvSpPr>
        <p:spPr>
          <a:xfrm flipH="1">
            <a:off x="178399" y="2378800"/>
            <a:ext cx="185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A-15</a:t>
            </a:r>
            <a:endParaRPr/>
          </a:p>
        </p:txBody>
      </p:sp>
      <p:sp>
        <p:nvSpPr>
          <p:cNvPr id="108" name="Google Shape;108;p23"/>
          <p:cNvSpPr txBox="1"/>
          <p:nvPr>
            <p:ph idx="1" type="subTitle"/>
          </p:nvPr>
        </p:nvSpPr>
        <p:spPr>
          <a:xfrm flipH="1">
            <a:off x="-118980" y="1933288"/>
            <a:ext cx="2711100" cy="44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ajdhani"/>
                <a:ea typeface="Rajdhani"/>
                <a:cs typeface="Rajdhani"/>
                <a:sym typeface="Rajdhani"/>
              </a:rPr>
              <a:t>Amey Admane</a:t>
            </a:r>
            <a:endParaRPr b="1" sz="2200">
              <a:latin typeface="Rajdhani"/>
              <a:ea typeface="Rajdhani"/>
              <a:cs typeface="Rajdhani"/>
              <a:sym typeface="Rajdhani"/>
            </a:endParaRPr>
          </a:p>
        </p:txBody>
      </p:sp>
      <p:sp>
        <p:nvSpPr>
          <p:cNvPr id="109" name="Google Shape;109;p23"/>
          <p:cNvSpPr txBox="1"/>
          <p:nvPr>
            <p:ph idx="3" type="subTitle"/>
          </p:nvPr>
        </p:nvSpPr>
        <p:spPr>
          <a:xfrm flipH="1">
            <a:off x="2268633" y="1933300"/>
            <a:ext cx="2711100" cy="44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ajdhani"/>
                <a:ea typeface="Rajdhani"/>
                <a:cs typeface="Rajdhani"/>
                <a:sym typeface="Rajdhani"/>
              </a:rPr>
              <a:t>Neha Pandey</a:t>
            </a:r>
            <a:endParaRPr b="1" sz="2200">
              <a:latin typeface="Rajdhani"/>
              <a:ea typeface="Rajdhani"/>
              <a:cs typeface="Rajdhani"/>
              <a:sym typeface="Rajdhani"/>
            </a:endParaRPr>
          </a:p>
        </p:txBody>
      </p:sp>
      <p:grpSp>
        <p:nvGrpSpPr>
          <p:cNvPr id="110" name="Google Shape;110;p23"/>
          <p:cNvGrpSpPr/>
          <p:nvPr/>
        </p:nvGrpSpPr>
        <p:grpSpPr>
          <a:xfrm>
            <a:off x="911245" y="1077812"/>
            <a:ext cx="393699" cy="507621"/>
            <a:chOff x="6698441" y="2414530"/>
            <a:chExt cx="277644" cy="357984"/>
          </a:xfrm>
        </p:grpSpPr>
        <p:sp>
          <p:nvSpPr>
            <p:cNvPr id="111" name="Google Shape;111;p23"/>
            <p:cNvSpPr/>
            <p:nvPr/>
          </p:nvSpPr>
          <p:spPr>
            <a:xfrm>
              <a:off x="6764462" y="2710611"/>
              <a:ext cx="10201" cy="60382"/>
            </a:xfrm>
            <a:custGeom>
              <a:rect b="b" l="l" r="r" t="t"/>
              <a:pathLst>
                <a:path extrusionOk="0" h="1906" w="322">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3"/>
            <p:cNvSpPr/>
            <p:nvPr/>
          </p:nvSpPr>
          <p:spPr>
            <a:xfrm>
              <a:off x="6898374" y="2710611"/>
              <a:ext cx="10201" cy="60382"/>
            </a:xfrm>
            <a:custGeom>
              <a:rect b="b" l="l" r="r" t="t"/>
              <a:pathLst>
                <a:path extrusionOk="0" h="1906" w="322">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3"/>
            <p:cNvSpPr/>
            <p:nvPr/>
          </p:nvSpPr>
          <p:spPr>
            <a:xfrm>
              <a:off x="6698441" y="2414530"/>
              <a:ext cx="277644" cy="357984"/>
            </a:xfrm>
            <a:custGeom>
              <a:rect b="b" l="l" r="r" t="t"/>
              <a:pathLst>
                <a:path extrusionOk="0" h="11300" w="8764">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3"/>
            <p:cNvSpPr/>
            <p:nvPr/>
          </p:nvSpPr>
          <p:spPr>
            <a:xfrm>
              <a:off x="6813503" y="2560195"/>
              <a:ext cx="45271" cy="16157"/>
            </a:xfrm>
            <a:custGeom>
              <a:rect b="b" l="l" r="r" t="t"/>
              <a:pathLst>
                <a:path extrusionOk="0" h="510" w="1429">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3"/>
            <p:cNvSpPr/>
            <p:nvPr/>
          </p:nvSpPr>
          <p:spPr>
            <a:xfrm>
              <a:off x="6792372" y="2493350"/>
              <a:ext cx="26801" cy="10233"/>
            </a:xfrm>
            <a:custGeom>
              <a:rect b="b" l="l" r="r" t="t"/>
              <a:pathLst>
                <a:path extrusionOk="0" h="323" w="846">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3"/>
            <p:cNvSpPr/>
            <p:nvPr/>
          </p:nvSpPr>
          <p:spPr>
            <a:xfrm>
              <a:off x="6853483" y="2493350"/>
              <a:ext cx="26801" cy="10233"/>
            </a:xfrm>
            <a:custGeom>
              <a:rect b="b" l="l" r="r" t="t"/>
              <a:pathLst>
                <a:path extrusionOk="0" h="323" w="846">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23"/>
          <p:cNvGrpSpPr/>
          <p:nvPr/>
        </p:nvGrpSpPr>
        <p:grpSpPr>
          <a:xfrm>
            <a:off x="3388530" y="3114043"/>
            <a:ext cx="471279" cy="503354"/>
            <a:chOff x="5289631" y="1500214"/>
            <a:chExt cx="332355" cy="354974"/>
          </a:xfrm>
        </p:grpSpPr>
        <p:sp>
          <p:nvSpPr>
            <p:cNvPr id="118" name="Google Shape;118;p23"/>
            <p:cNvSpPr/>
            <p:nvPr/>
          </p:nvSpPr>
          <p:spPr>
            <a:xfrm>
              <a:off x="5432603" y="1667040"/>
              <a:ext cx="45651" cy="16157"/>
            </a:xfrm>
            <a:custGeom>
              <a:rect b="b" l="l" r="r" t="t"/>
              <a:pathLst>
                <a:path extrusionOk="0" h="510" w="1441">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3"/>
            <p:cNvSpPr/>
            <p:nvPr/>
          </p:nvSpPr>
          <p:spPr>
            <a:xfrm>
              <a:off x="5416763" y="1628074"/>
              <a:ext cx="10581" cy="15872"/>
            </a:xfrm>
            <a:custGeom>
              <a:rect b="b" l="l" r="r" t="t"/>
              <a:pathLst>
                <a:path extrusionOk="0" h="501" w="334">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3"/>
            <p:cNvSpPr/>
            <p:nvPr/>
          </p:nvSpPr>
          <p:spPr>
            <a:xfrm>
              <a:off x="5483893" y="1628074"/>
              <a:ext cx="10233" cy="15872"/>
            </a:xfrm>
            <a:custGeom>
              <a:rect b="b" l="l" r="r" t="t"/>
              <a:pathLst>
                <a:path extrusionOk="0" h="501" w="323">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p:nvPr/>
          </p:nvSpPr>
          <p:spPr>
            <a:xfrm>
              <a:off x="5411093" y="1611474"/>
              <a:ext cx="21923" cy="10613"/>
            </a:xfrm>
            <a:custGeom>
              <a:rect b="b" l="l" r="r" t="t"/>
              <a:pathLst>
                <a:path extrusionOk="0" h="335" w="692">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3"/>
            <p:cNvSpPr/>
            <p:nvPr/>
          </p:nvSpPr>
          <p:spPr>
            <a:xfrm>
              <a:off x="5478254" y="1611474"/>
              <a:ext cx="21511" cy="10613"/>
            </a:xfrm>
            <a:custGeom>
              <a:rect b="b" l="l" r="r" t="t"/>
              <a:pathLst>
                <a:path extrusionOk="0" h="335" w="679">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3"/>
            <p:cNvSpPr/>
            <p:nvPr/>
          </p:nvSpPr>
          <p:spPr>
            <a:xfrm>
              <a:off x="5289631" y="1500214"/>
              <a:ext cx="332355" cy="354974"/>
            </a:xfrm>
            <a:custGeom>
              <a:rect b="b" l="l" r="r" t="t"/>
              <a:pathLst>
                <a:path extrusionOk="0" h="11205" w="10491">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23"/>
          <p:cNvSpPr/>
          <p:nvPr/>
        </p:nvSpPr>
        <p:spPr>
          <a:xfrm>
            <a:off x="678795" y="2936425"/>
            <a:ext cx="858600" cy="858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23"/>
          <p:cNvGrpSpPr/>
          <p:nvPr/>
        </p:nvGrpSpPr>
        <p:grpSpPr>
          <a:xfrm>
            <a:off x="3388542" y="1079930"/>
            <a:ext cx="471279" cy="503354"/>
            <a:chOff x="5289631" y="1500214"/>
            <a:chExt cx="332355" cy="354974"/>
          </a:xfrm>
        </p:grpSpPr>
        <p:sp>
          <p:nvSpPr>
            <p:cNvPr id="126" name="Google Shape;126;p23"/>
            <p:cNvSpPr/>
            <p:nvPr/>
          </p:nvSpPr>
          <p:spPr>
            <a:xfrm>
              <a:off x="5432603" y="1667040"/>
              <a:ext cx="45651" cy="16157"/>
            </a:xfrm>
            <a:custGeom>
              <a:rect b="b" l="l" r="r" t="t"/>
              <a:pathLst>
                <a:path extrusionOk="0" h="510" w="1441">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3"/>
            <p:cNvSpPr/>
            <p:nvPr/>
          </p:nvSpPr>
          <p:spPr>
            <a:xfrm>
              <a:off x="5416763" y="1628074"/>
              <a:ext cx="10581" cy="15872"/>
            </a:xfrm>
            <a:custGeom>
              <a:rect b="b" l="l" r="r" t="t"/>
              <a:pathLst>
                <a:path extrusionOk="0" h="501" w="334">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3"/>
            <p:cNvSpPr/>
            <p:nvPr/>
          </p:nvSpPr>
          <p:spPr>
            <a:xfrm>
              <a:off x="5483893" y="1628074"/>
              <a:ext cx="10233" cy="15872"/>
            </a:xfrm>
            <a:custGeom>
              <a:rect b="b" l="l" r="r" t="t"/>
              <a:pathLst>
                <a:path extrusionOk="0" h="501" w="323">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3"/>
            <p:cNvSpPr/>
            <p:nvPr/>
          </p:nvSpPr>
          <p:spPr>
            <a:xfrm>
              <a:off x="5411093" y="1611474"/>
              <a:ext cx="21923" cy="10613"/>
            </a:xfrm>
            <a:custGeom>
              <a:rect b="b" l="l" r="r" t="t"/>
              <a:pathLst>
                <a:path extrusionOk="0" h="335" w="692">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3"/>
            <p:cNvSpPr/>
            <p:nvPr/>
          </p:nvSpPr>
          <p:spPr>
            <a:xfrm>
              <a:off x="5478254" y="1611474"/>
              <a:ext cx="21511" cy="10613"/>
            </a:xfrm>
            <a:custGeom>
              <a:rect b="b" l="l" r="r" t="t"/>
              <a:pathLst>
                <a:path extrusionOk="0" h="335" w="679">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3"/>
            <p:cNvSpPr/>
            <p:nvPr/>
          </p:nvSpPr>
          <p:spPr>
            <a:xfrm>
              <a:off x="5289631" y="1500214"/>
              <a:ext cx="332355" cy="354974"/>
            </a:xfrm>
            <a:custGeom>
              <a:rect b="b" l="l" r="r" t="t"/>
              <a:pathLst>
                <a:path extrusionOk="0" h="11205" w="10491">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23"/>
          <p:cNvSpPr/>
          <p:nvPr/>
        </p:nvSpPr>
        <p:spPr>
          <a:xfrm>
            <a:off x="3194870" y="902300"/>
            <a:ext cx="858600" cy="8586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23"/>
          <p:cNvGrpSpPr/>
          <p:nvPr/>
        </p:nvGrpSpPr>
        <p:grpSpPr>
          <a:xfrm>
            <a:off x="911258" y="3111912"/>
            <a:ext cx="393699" cy="507621"/>
            <a:chOff x="6698441" y="2414530"/>
            <a:chExt cx="277644" cy="357984"/>
          </a:xfrm>
        </p:grpSpPr>
        <p:sp>
          <p:nvSpPr>
            <p:cNvPr id="134" name="Google Shape;134;p23"/>
            <p:cNvSpPr/>
            <p:nvPr/>
          </p:nvSpPr>
          <p:spPr>
            <a:xfrm>
              <a:off x="6764462" y="2710611"/>
              <a:ext cx="10201" cy="60382"/>
            </a:xfrm>
            <a:custGeom>
              <a:rect b="b" l="l" r="r" t="t"/>
              <a:pathLst>
                <a:path extrusionOk="0" h="1906" w="322">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p:nvPr/>
          </p:nvSpPr>
          <p:spPr>
            <a:xfrm>
              <a:off x="6898374" y="2710611"/>
              <a:ext cx="10201" cy="60382"/>
            </a:xfrm>
            <a:custGeom>
              <a:rect b="b" l="l" r="r" t="t"/>
              <a:pathLst>
                <a:path extrusionOk="0" h="1906" w="322">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p:nvPr/>
          </p:nvSpPr>
          <p:spPr>
            <a:xfrm>
              <a:off x="6698441" y="2414530"/>
              <a:ext cx="277644" cy="357984"/>
            </a:xfrm>
            <a:custGeom>
              <a:rect b="b" l="l" r="r" t="t"/>
              <a:pathLst>
                <a:path extrusionOk="0" h="11300" w="8764">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p:nvPr/>
          </p:nvSpPr>
          <p:spPr>
            <a:xfrm>
              <a:off x="6813503" y="2560195"/>
              <a:ext cx="45271" cy="16157"/>
            </a:xfrm>
            <a:custGeom>
              <a:rect b="b" l="l" r="r" t="t"/>
              <a:pathLst>
                <a:path extrusionOk="0" h="510" w="1429">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p:nvPr/>
          </p:nvSpPr>
          <p:spPr>
            <a:xfrm>
              <a:off x="6792372" y="2493350"/>
              <a:ext cx="26801" cy="10233"/>
            </a:xfrm>
            <a:custGeom>
              <a:rect b="b" l="l" r="r" t="t"/>
              <a:pathLst>
                <a:path extrusionOk="0" h="323" w="846">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3"/>
            <p:cNvSpPr/>
            <p:nvPr/>
          </p:nvSpPr>
          <p:spPr>
            <a:xfrm>
              <a:off x="6853483" y="2493350"/>
              <a:ext cx="26801" cy="10233"/>
            </a:xfrm>
            <a:custGeom>
              <a:rect b="b" l="l" r="r" t="t"/>
              <a:pathLst>
                <a:path extrusionOk="0" h="323" w="846">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23"/>
          <p:cNvSpPr txBox="1"/>
          <p:nvPr>
            <p:ph idx="3" type="subTitle"/>
          </p:nvPr>
        </p:nvSpPr>
        <p:spPr>
          <a:xfrm flipH="1">
            <a:off x="-247442" y="4081675"/>
            <a:ext cx="2711100" cy="44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ajdhani"/>
                <a:ea typeface="Rajdhani"/>
                <a:cs typeface="Rajdhani"/>
                <a:sym typeface="Rajdhani"/>
              </a:rPr>
              <a:t>Pratik Yawalkar</a:t>
            </a:r>
            <a:endParaRPr b="1" sz="2200">
              <a:latin typeface="Rajdhani"/>
              <a:ea typeface="Rajdhani"/>
              <a:cs typeface="Rajdhani"/>
              <a:sym typeface="Rajdhani"/>
            </a:endParaRPr>
          </a:p>
        </p:txBody>
      </p:sp>
      <p:sp>
        <p:nvSpPr>
          <p:cNvPr id="141" name="Google Shape;141;p23"/>
          <p:cNvSpPr txBox="1"/>
          <p:nvPr>
            <p:ph idx="3" type="subTitle"/>
          </p:nvPr>
        </p:nvSpPr>
        <p:spPr>
          <a:xfrm flipH="1">
            <a:off x="2268645" y="4081675"/>
            <a:ext cx="2711100" cy="44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Rajdhani"/>
                <a:ea typeface="Rajdhani"/>
                <a:cs typeface="Rajdhani"/>
                <a:sym typeface="Rajdhani"/>
              </a:rPr>
              <a:t>Vaidehi Choudhari</a:t>
            </a:r>
            <a:endParaRPr b="1" sz="2200">
              <a:latin typeface="Rajdhani"/>
              <a:ea typeface="Rajdhani"/>
              <a:cs typeface="Rajdhani"/>
              <a:sym typeface="Rajdhani"/>
            </a:endParaRPr>
          </a:p>
        </p:txBody>
      </p:sp>
      <p:sp>
        <p:nvSpPr>
          <p:cNvPr id="142" name="Google Shape;142;p23"/>
          <p:cNvSpPr txBox="1"/>
          <p:nvPr>
            <p:ph idx="4" type="subTitle"/>
          </p:nvPr>
        </p:nvSpPr>
        <p:spPr>
          <a:xfrm flipH="1">
            <a:off x="2694474" y="2285400"/>
            <a:ext cx="185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A-52</a:t>
            </a:r>
            <a:endParaRPr/>
          </a:p>
        </p:txBody>
      </p:sp>
      <p:sp>
        <p:nvSpPr>
          <p:cNvPr id="143" name="Google Shape;143;p23"/>
          <p:cNvSpPr txBox="1"/>
          <p:nvPr>
            <p:ph idx="4" type="subTitle"/>
          </p:nvPr>
        </p:nvSpPr>
        <p:spPr>
          <a:xfrm flipH="1">
            <a:off x="178399" y="4446800"/>
            <a:ext cx="185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A-62</a:t>
            </a:r>
            <a:endParaRPr/>
          </a:p>
        </p:txBody>
      </p:sp>
      <p:sp>
        <p:nvSpPr>
          <p:cNvPr id="144" name="Google Shape;144;p23"/>
          <p:cNvSpPr txBox="1"/>
          <p:nvPr>
            <p:ph idx="4" type="subTitle"/>
          </p:nvPr>
        </p:nvSpPr>
        <p:spPr>
          <a:xfrm flipH="1">
            <a:off x="2694474" y="4446800"/>
            <a:ext cx="1859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A-78</a:t>
            </a:r>
            <a:endParaRPr/>
          </a:p>
        </p:txBody>
      </p:sp>
      <p:grpSp>
        <p:nvGrpSpPr>
          <p:cNvPr id="145" name="Google Shape;145;p23"/>
          <p:cNvGrpSpPr/>
          <p:nvPr/>
        </p:nvGrpSpPr>
        <p:grpSpPr>
          <a:xfrm>
            <a:off x="6386881" y="1662171"/>
            <a:ext cx="1364490" cy="1331439"/>
            <a:chOff x="4880567" y="1535870"/>
            <a:chExt cx="356245" cy="317607"/>
          </a:xfrm>
        </p:grpSpPr>
        <p:sp>
          <p:nvSpPr>
            <p:cNvPr id="146" name="Google Shape;146;p23"/>
            <p:cNvSpPr/>
            <p:nvPr/>
          </p:nvSpPr>
          <p:spPr>
            <a:xfrm>
              <a:off x="5103774" y="1535870"/>
              <a:ext cx="100448" cy="128138"/>
            </a:xfrm>
            <a:custGeom>
              <a:rect b="b" l="l" r="r" t="t"/>
              <a:pathLst>
                <a:path extrusionOk="0" h="4026" w="3156">
                  <a:moveTo>
                    <a:pt x="1560" y="334"/>
                  </a:moveTo>
                  <a:cubicBezTo>
                    <a:pt x="2251" y="334"/>
                    <a:pt x="2799" y="882"/>
                    <a:pt x="2799" y="1561"/>
                  </a:cubicBezTo>
                  <a:cubicBezTo>
                    <a:pt x="2799" y="2120"/>
                    <a:pt x="2453" y="2573"/>
                    <a:pt x="1965" y="2739"/>
                  </a:cubicBezTo>
                  <a:lnTo>
                    <a:pt x="2251" y="1608"/>
                  </a:lnTo>
                  <a:cubicBezTo>
                    <a:pt x="2275" y="1513"/>
                    <a:pt x="2215" y="1430"/>
                    <a:pt x="2132" y="1418"/>
                  </a:cubicBezTo>
                  <a:cubicBezTo>
                    <a:pt x="2113" y="1410"/>
                    <a:pt x="2094" y="1407"/>
                    <a:pt x="2076" y="1407"/>
                  </a:cubicBezTo>
                  <a:cubicBezTo>
                    <a:pt x="2006" y="1407"/>
                    <a:pt x="1948" y="1461"/>
                    <a:pt x="1929" y="1537"/>
                  </a:cubicBezTo>
                  <a:lnTo>
                    <a:pt x="1917" y="1584"/>
                  </a:lnTo>
                  <a:lnTo>
                    <a:pt x="1215" y="1584"/>
                  </a:lnTo>
                  <a:lnTo>
                    <a:pt x="1203" y="1537"/>
                  </a:lnTo>
                  <a:cubicBezTo>
                    <a:pt x="1182" y="1453"/>
                    <a:pt x="1106" y="1415"/>
                    <a:pt x="1040" y="1415"/>
                  </a:cubicBezTo>
                  <a:cubicBezTo>
                    <a:pt x="1031" y="1415"/>
                    <a:pt x="1021" y="1416"/>
                    <a:pt x="1013" y="1418"/>
                  </a:cubicBezTo>
                  <a:cubicBezTo>
                    <a:pt x="917" y="1441"/>
                    <a:pt x="882" y="1537"/>
                    <a:pt x="894" y="1608"/>
                  </a:cubicBezTo>
                  <a:lnTo>
                    <a:pt x="1179" y="2739"/>
                  </a:lnTo>
                  <a:cubicBezTo>
                    <a:pt x="679" y="2573"/>
                    <a:pt x="322" y="2120"/>
                    <a:pt x="322" y="1561"/>
                  </a:cubicBezTo>
                  <a:cubicBezTo>
                    <a:pt x="322" y="882"/>
                    <a:pt x="882" y="334"/>
                    <a:pt x="1560" y="334"/>
                  </a:cubicBezTo>
                  <a:close/>
                  <a:moveTo>
                    <a:pt x="1822" y="1906"/>
                  </a:moveTo>
                  <a:lnTo>
                    <a:pt x="1608" y="2799"/>
                  </a:lnTo>
                  <a:lnTo>
                    <a:pt x="1513" y="2799"/>
                  </a:lnTo>
                  <a:lnTo>
                    <a:pt x="1286" y="1906"/>
                  </a:lnTo>
                  <a:close/>
                  <a:moveTo>
                    <a:pt x="1906" y="3096"/>
                  </a:moveTo>
                  <a:lnTo>
                    <a:pt x="1906" y="3501"/>
                  </a:lnTo>
                  <a:lnTo>
                    <a:pt x="1917" y="3501"/>
                  </a:lnTo>
                  <a:lnTo>
                    <a:pt x="1203" y="3513"/>
                  </a:lnTo>
                  <a:cubicBezTo>
                    <a:pt x="1203" y="3513"/>
                    <a:pt x="1191" y="3513"/>
                    <a:pt x="1191" y="3501"/>
                  </a:cubicBezTo>
                  <a:lnTo>
                    <a:pt x="1191" y="3096"/>
                  </a:lnTo>
                  <a:cubicBezTo>
                    <a:pt x="1310" y="3120"/>
                    <a:pt x="1429" y="3144"/>
                    <a:pt x="1548" y="3144"/>
                  </a:cubicBezTo>
                  <a:cubicBezTo>
                    <a:pt x="1667" y="3144"/>
                    <a:pt x="1798" y="3120"/>
                    <a:pt x="1906" y="3096"/>
                  </a:cubicBezTo>
                  <a:close/>
                  <a:moveTo>
                    <a:pt x="1560" y="1"/>
                  </a:moveTo>
                  <a:cubicBezTo>
                    <a:pt x="703" y="1"/>
                    <a:pt x="1" y="703"/>
                    <a:pt x="1" y="1561"/>
                  </a:cubicBezTo>
                  <a:cubicBezTo>
                    <a:pt x="1" y="2180"/>
                    <a:pt x="358" y="2704"/>
                    <a:pt x="882" y="2977"/>
                  </a:cubicBezTo>
                  <a:lnTo>
                    <a:pt x="882" y="3501"/>
                  </a:lnTo>
                  <a:cubicBezTo>
                    <a:pt x="882" y="3692"/>
                    <a:pt x="1024" y="3847"/>
                    <a:pt x="1215" y="3847"/>
                  </a:cubicBezTo>
                  <a:lnTo>
                    <a:pt x="1417" y="3847"/>
                  </a:lnTo>
                  <a:lnTo>
                    <a:pt x="1417" y="3858"/>
                  </a:lnTo>
                  <a:cubicBezTo>
                    <a:pt x="1417" y="3942"/>
                    <a:pt x="1489" y="4025"/>
                    <a:pt x="1572" y="4025"/>
                  </a:cubicBezTo>
                  <a:cubicBezTo>
                    <a:pt x="1667" y="4025"/>
                    <a:pt x="1739" y="3942"/>
                    <a:pt x="1739" y="3858"/>
                  </a:cubicBezTo>
                  <a:lnTo>
                    <a:pt x="1739" y="3847"/>
                  </a:lnTo>
                  <a:lnTo>
                    <a:pt x="1929" y="3847"/>
                  </a:lnTo>
                  <a:cubicBezTo>
                    <a:pt x="2120" y="3847"/>
                    <a:pt x="2275" y="3692"/>
                    <a:pt x="2275" y="3501"/>
                  </a:cubicBezTo>
                  <a:lnTo>
                    <a:pt x="2275" y="2977"/>
                  </a:lnTo>
                  <a:cubicBezTo>
                    <a:pt x="2799" y="2727"/>
                    <a:pt x="3156" y="2192"/>
                    <a:pt x="3156" y="1561"/>
                  </a:cubicBezTo>
                  <a:cubicBezTo>
                    <a:pt x="3120" y="703"/>
                    <a:pt x="2429" y="1"/>
                    <a:pt x="1560" y="1"/>
                  </a:cubicBezTo>
                  <a:close/>
                </a:path>
              </a:pathLst>
            </a:custGeom>
            <a:solidFill>
              <a:srgbClr val="657E93"/>
            </a:solidFill>
            <a:ln>
              <a:noFill/>
            </a:ln>
            <a:effectLst>
              <a:outerShdw blurRad="14287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7" name="Google Shape;147;p23"/>
            <p:cNvSpPr/>
            <p:nvPr/>
          </p:nvSpPr>
          <p:spPr>
            <a:xfrm>
              <a:off x="4880567" y="1552929"/>
              <a:ext cx="200895" cy="300547"/>
            </a:xfrm>
            <a:custGeom>
              <a:rect b="b" l="l" r="r" t="t"/>
              <a:pathLst>
                <a:path extrusionOk="0" h="9443" w="6312">
                  <a:moveTo>
                    <a:pt x="3144" y="310"/>
                  </a:moveTo>
                  <a:cubicBezTo>
                    <a:pt x="3632" y="310"/>
                    <a:pt x="4037" y="632"/>
                    <a:pt x="4037" y="1025"/>
                  </a:cubicBezTo>
                  <a:cubicBezTo>
                    <a:pt x="3751" y="929"/>
                    <a:pt x="3454" y="870"/>
                    <a:pt x="3144" y="870"/>
                  </a:cubicBezTo>
                  <a:cubicBezTo>
                    <a:pt x="2834" y="870"/>
                    <a:pt x="2537" y="929"/>
                    <a:pt x="2251" y="1025"/>
                  </a:cubicBezTo>
                  <a:cubicBezTo>
                    <a:pt x="2251" y="644"/>
                    <a:pt x="2644" y="310"/>
                    <a:pt x="3144" y="310"/>
                  </a:cubicBezTo>
                  <a:close/>
                  <a:moveTo>
                    <a:pt x="3144" y="1191"/>
                  </a:moveTo>
                  <a:cubicBezTo>
                    <a:pt x="4299" y="1191"/>
                    <a:pt x="5251" y="2144"/>
                    <a:pt x="5251" y="3311"/>
                  </a:cubicBezTo>
                  <a:cubicBezTo>
                    <a:pt x="5251" y="3620"/>
                    <a:pt x="5180" y="3918"/>
                    <a:pt x="5061" y="4203"/>
                  </a:cubicBezTo>
                  <a:lnTo>
                    <a:pt x="5061" y="4049"/>
                  </a:lnTo>
                  <a:cubicBezTo>
                    <a:pt x="5061" y="3858"/>
                    <a:pt x="4978" y="3668"/>
                    <a:pt x="4823" y="3525"/>
                  </a:cubicBezTo>
                  <a:cubicBezTo>
                    <a:pt x="4501" y="3251"/>
                    <a:pt x="3751" y="2739"/>
                    <a:pt x="2453" y="2608"/>
                  </a:cubicBezTo>
                  <a:cubicBezTo>
                    <a:pt x="2447" y="2607"/>
                    <a:pt x="2441" y="2607"/>
                    <a:pt x="2435" y="2607"/>
                  </a:cubicBezTo>
                  <a:cubicBezTo>
                    <a:pt x="2360" y="2607"/>
                    <a:pt x="2297" y="2674"/>
                    <a:pt x="2275" y="2751"/>
                  </a:cubicBezTo>
                  <a:cubicBezTo>
                    <a:pt x="2263" y="2846"/>
                    <a:pt x="2334" y="2918"/>
                    <a:pt x="2430" y="2930"/>
                  </a:cubicBezTo>
                  <a:cubicBezTo>
                    <a:pt x="3632" y="3049"/>
                    <a:pt x="4323" y="3513"/>
                    <a:pt x="4620" y="3763"/>
                  </a:cubicBezTo>
                  <a:cubicBezTo>
                    <a:pt x="4692" y="3822"/>
                    <a:pt x="4728" y="3930"/>
                    <a:pt x="4728" y="4037"/>
                  </a:cubicBezTo>
                  <a:lnTo>
                    <a:pt x="4728" y="4346"/>
                  </a:lnTo>
                  <a:cubicBezTo>
                    <a:pt x="4728" y="5227"/>
                    <a:pt x="4025" y="5942"/>
                    <a:pt x="3144" y="5942"/>
                  </a:cubicBezTo>
                  <a:cubicBezTo>
                    <a:pt x="3137" y="5942"/>
                    <a:pt x="3130" y="5942"/>
                    <a:pt x="3122" y="5942"/>
                  </a:cubicBezTo>
                  <a:cubicBezTo>
                    <a:pt x="2251" y="5942"/>
                    <a:pt x="1549" y="5232"/>
                    <a:pt x="1549" y="4358"/>
                  </a:cubicBezTo>
                  <a:lnTo>
                    <a:pt x="1549" y="4227"/>
                  </a:lnTo>
                  <a:cubicBezTo>
                    <a:pt x="1549" y="4168"/>
                    <a:pt x="1584" y="4108"/>
                    <a:pt x="1644" y="4084"/>
                  </a:cubicBezTo>
                  <a:cubicBezTo>
                    <a:pt x="1846" y="3965"/>
                    <a:pt x="2120" y="3739"/>
                    <a:pt x="2239" y="3370"/>
                  </a:cubicBezTo>
                  <a:cubicBezTo>
                    <a:pt x="2263" y="3275"/>
                    <a:pt x="2215" y="3191"/>
                    <a:pt x="2132" y="3156"/>
                  </a:cubicBezTo>
                  <a:cubicBezTo>
                    <a:pt x="2113" y="3151"/>
                    <a:pt x="2094" y="3149"/>
                    <a:pt x="2077" y="3149"/>
                  </a:cubicBezTo>
                  <a:cubicBezTo>
                    <a:pt x="2005" y="3149"/>
                    <a:pt x="1946" y="3187"/>
                    <a:pt x="1918" y="3263"/>
                  </a:cubicBezTo>
                  <a:cubicBezTo>
                    <a:pt x="1834" y="3525"/>
                    <a:pt x="1620" y="3692"/>
                    <a:pt x="1477" y="3787"/>
                  </a:cubicBezTo>
                  <a:cubicBezTo>
                    <a:pt x="1322" y="3870"/>
                    <a:pt x="1215" y="4037"/>
                    <a:pt x="1215" y="4203"/>
                  </a:cubicBezTo>
                  <a:cubicBezTo>
                    <a:pt x="1084" y="3918"/>
                    <a:pt x="1025" y="3620"/>
                    <a:pt x="1025" y="3311"/>
                  </a:cubicBezTo>
                  <a:cubicBezTo>
                    <a:pt x="1025" y="2144"/>
                    <a:pt x="1977" y="1191"/>
                    <a:pt x="3144" y="1191"/>
                  </a:cubicBezTo>
                  <a:close/>
                  <a:moveTo>
                    <a:pt x="3858" y="6144"/>
                  </a:moveTo>
                  <a:lnTo>
                    <a:pt x="3858" y="6537"/>
                  </a:lnTo>
                  <a:cubicBezTo>
                    <a:pt x="3858" y="6740"/>
                    <a:pt x="3977" y="6918"/>
                    <a:pt x="4168" y="7013"/>
                  </a:cubicBezTo>
                  <a:lnTo>
                    <a:pt x="4406" y="7121"/>
                  </a:lnTo>
                  <a:cubicBezTo>
                    <a:pt x="4156" y="7597"/>
                    <a:pt x="3680" y="7894"/>
                    <a:pt x="3144" y="7894"/>
                  </a:cubicBezTo>
                  <a:cubicBezTo>
                    <a:pt x="2608" y="7894"/>
                    <a:pt x="2132" y="7597"/>
                    <a:pt x="1882" y="7121"/>
                  </a:cubicBezTo>
                  <a:lnTo>
                    <a:pt x="2120" y="7013"/>
                  </a:lnTo>
                  <a:cubicBezTo>
                    <a:pt x="2311" y="6918"/>
                    <a:pt x="2430" y="6740"/>
                    <a:pt x="2430" y="6537"/>
                  </a:cubicBezTo>
                  <a:lnTo>
                    <a:pt x="2430" y="6144"/>
                  </a:lnTo>
                  <a:cubicBezTo>
                    <a:pt x="2644" y="6239"/>
                    <a:pt x="2882" y="6287"/>
                    <a:pt x="3144" y="6287"/>
                  </a:cubicBezTo>
                  <a:cubicBezTo>
                    <a:pt x="3394" y="6287"/>
                    <a:pt x="3632" y="6239"/>
                    <a:pt x="3858" y="6144"/>
                  </a:cubicBezTo>
                  <a:close/>
                  <a:moveTo>
                    <a:pt x="3144" y="1"/>
                  </a:moveTo>
                  <a:cubicBezTo>
                    <a:pt x="2465" y="1"/>
                    <a:pt x="1918" y="465"/>
                    <a:pt x="1918" y="1048"/>
                  </a:cubicBezTo>
                  <a:cubicBezTo>
                    <a:pt x="1918" y="1084"/>
                    <a:pt x="1918" y="1144"/>
                    <a:pt x="1930" y="1191"/>
                  </a:cubicBezTo>
                  <a:cubicBezTo>
                    <a:pt x="1191" y="1608"/>
                    <a:pt x="703" y="2418"/>
                    <a:pt x="703" y="3322"/>
                  </a:cubicBezTo>
                  <a:cubicBezTo>
                    <a:pt x="703" y="3918"/>
                    <a:pt x="918" y="4501"/>
                    <a:pt x="1310" y="4942"/>
                  </a:cubicBezTo>
                  <a:cubicBezTo>
                    <a:pt x="1441" y="5370"/>
                    <a:pt x="1727" y="5739"/>
                    <a:pt x="2096" y="5989"/>
                  </a:cubicBezTo>
                  <a:lnTo>
                    <a:pt x="2096" y="6549"/>
                  </a:lnTo>
                  <a:cubicBezTo>
                    <a:pt x="2096" y="6620"/>
                    <a:pt x="2049" y="6680"/>
                    <a:pt x="1989" y="6716"/>
                  </a:cubicBezTo>
                  <a:lnTo>
                    <a:pt x="525" y="7371"/>
                  </a:lnTo>
                  <a:cubicBezTo>
                    <a:pt x="203" y="7501"/>
                    <a:pt x="1" y="7811"/>
                    <a:pt x="1" y="8156"/>
                  </a:cubicBezTo>
                  <a:lnTo>
                    <a:pt x="1" y="9276"/>
                  </a:lnTo>
                  <a:cubicBezTo>
                    <a:pt x="1" y="9359"/>
                    <a:pt x="72" y="9442"/>
                    <a:pt x="167" y="9442"/>
                  </a:cubicBezTo>
                  <a:cubicBezTo>
                    <a:pt x="251" y="9442"/>
                    <a:pt x="322" y="9359"/>
                    <a:pt x="322" y="9276"/>
                  </a:cubicBezTo>
                  <a:lnTo>
                    <a:pt x="322" y="8156"/>
                  </a:lnTo>
                  <a:cubicBezTo>
                    <a:pt x="322" y="7954"/>
                    <a:pt x="441" y="7752"/>
                    <a:pt x="656" y="7668"/>
                  </a:cubicBezTo>
                  <a:lnTo>
                    <a:pt x="1596" y="7251"/>
                  </a:lnTo>
                  <a:cubicBezTo>
                    <a:pt x="1894" y="7847"/>
                    <a:pt x="2489" y="8216"/>
                    <a:pt x="3156" y="8216"/>
                  </a:cubicBezTo>
                  <a:cubicBezTo>
                    <a:pt x="3823" y="8216"/>
                    <a:pt x="4418" y="7847"/>
                    <a:pt x="4716" y="7251"/>
                  </a:cubicBezTo>
                  <a:lnTo>
                    <a:pt x="5656" y="7668"/>
                  </a:lnTo>
                  <a:cubicBezTo>
                    <a:pt x="5847" y="7752"/>
                    <a:pt x="5978" y="7942"/>
                    <a:pt x="5978" y="8156"/>
                  </a:cubicBezTo>
                  <a:lnTo>
                    <a:pt x="5978" y="9276"/>
                  </a:lnTo>
                  <a:cubicBezTo>
                    <a:pt x="5978" y="9359"/>
                    <a:pt x="6061" y="9442"/>
                    <a:pt x="6144" y="9442"/>
                  </a:cubicBezTo>
                  <a:cubicBezTo>
                    <a:pt x="6240" y="9442"/>
                    <a:pt x="6311" y="9359"/>
                    <a:pt x="6311" y="9276"/>
                  </a:cubicBezTo>
                  <a:lnTo>
                    <a:pt x="6311" y="8156"/>
                  </a:lnTo>
                  <a:cubicBezTo>
                    <a:pt x="6287" y="7811"/>
                    <a:pt x="6073" y="7501"/>
                    <a:pt x="5763" y="7371"/>
                  </a:cubicBezTo>
                  <a:lnTo>
                    <a:pt x="4287" y="6716"/>
                  </a:lnTo>
                  <a:cubicBezTo>
                    <a:pt x="4216" y="6680"/>
                    <a:pt x="4180" y="6609"/>
                    <a:pt x="4180" y="6549"/>
                  </a:cubicBezTo>
                  <a:lnTo>
                    <a:pt x="4180" y="5989"/>
                  </a:lnTo>
                  <a:cubicBezTo>
                    <a:pt x="4549" y="5739"/>
                    <a:pt x="4835" y="5370"/>
                    <a:pt x="4966" y="4942"/>
                  </a:cubicBezTo>
                  <a:cubicBezTo>
                    <a:pt x="5359" y="4501"/>
                    <a:pt x="5585" y="3918"/>
                    <a:pt x="5585" y="3322"/>
                  </a:cubicBezTo>
                  <a:cubicBezTo>
                    <a:pt x="5585" y="2418"/>
                    <a:pt x="5073" y="1608"/>
                    <a:pt x="4347" y="1191"/>
                  </a:cubicBezTo>
                  <a:cubicBezTo>
                    <a:pt x="4358" y="1144"/>
                    <a:pt x="4358" y="1084"/>
                    <a:pt x="4358" y="1048"/>
                  </a:cubicBezTo>
                  <a:cubicBezTo>
                    <a:pt x="4358" y="465"/>
                    <a:pt x="3811" y="1"/>
                    <a:pt x="3144" y="1"/>
                  </a:cubicBezTo>
                  <a:close/>
                </a:path>
              </a:pathLst>
            </a:custGeom>
            <a:solidFill>
              <a:srgbClr val="657E93"/>
            </a:solidFill>
            <a:ln>
              <a:noFill/>
            </a:ln>
            <a:effectLst>
              <a:outerShdw blurRad="14287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8" name="Google Shape;148;p23"/>
            <p:cNvSpPr/>
            <p:nvPr/>
          </p:nvSpPr>
          <p:spPr>
            <a:xfrm>
              <a:off x="4919620" y="1820471"/>
              <a:ext cx="10248" cy="33005"/>
            </a:xfrm>
            <a:custGeom>
              <a:rect b="b" l="l" r="r" t="t"/>
              <a:pathLst>
                <a:path extrusionOk="0" h="1037" w="322">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rgbClr val="657E93"/>
            </a:solidFill>
            <a:ln>
              <a:noFill/>
            </a:ln>
            <a:effectLst>
              <a:outerShdw blurRad="14287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49" name="Google Shape;149;p23"/>
            <p:cNvSpPr/>
            <p:nvPr/>
          </p:nvSpPr>
          <p:spPr>
            <a:xfrm>
              <a:off x="5031398" y="1820471"/>
              <a:ext cx="10248" cy="33005"/>
            </a:xfrm>
            <a:custGeom>
              <a:rect b="b" l="l" r="r" t="t"/>
              <a:pathLst>
                <a:path extrusionOk="0" h="1037" w="322">
                  <a:moveTo>
                    <a:pt x="155" y="0"/>
                  </a:moveTo>
                  <a:cubicBezTo>
                    <a:pt x="72" y="0"/>
                    <a:pt x="0" y="84"/>
                    <a:pt x="0" y="167"/>
                  </a:cubicBezTo>
                  <a:lnTo>
                    <a:pt x="0" y="870"/>
                  </a:lnTo>
                  <a:cubicBezTo>
                    <a:pt x="0" y="953"/>
                    <a:pt x="72" y="1036"/>
                    <a:pt x="155" y="1036"/>
                  </a:cubicBezTo>
                  <a:cubicBezTo>
                    <a:pt x="250" y="1036"/>
                    <a:pt x="322" y="953"/>
                    <a:pt x="322" y="870"/>
                  </a:cubicBezTo>
                  <a:lnTo>
                    <a:pt x="322" y="167"/>
                  </a:lnTo>
                  <a:cubicBezTo>
                    <a:pt x="322" y="84"/>
                    <a:pt x="250" y="0"/>
                    <a:pt x="155" y="0"/>
                  </a:cubicBezTo>
                  <a:close/>
                </a:path>
              </a:pathLst>
            </a:custGeom>
            <a:solidFill>
              <a:srgbClr val="657E93"/>
            </a:solidFill>
            <a:ln>
              <a:noFill/>
            </a:ln>
            <a:effectLst>
              <a:outerShdw blurRad="14287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0" name="Google Shape;150;p23"/>
            <p:cNvSpPr/>
            <p:nvPr/>
          </p:nvSpPr>
          <p:spPr>
            <a:xfrm>
              <a:off x="5070418" y="1552547"/>
              <a:ext cx="166394" cy="173969"/>
            </a:xfrm>
            <a:custGeom>
              <a:rect b="b" l="l" r="r" t="t"/>
              <a:pathLst>
                <a:path extrusionOk="0" h="5466" w="5228">
                  <a:moveTo>
                    <a:pt x="691" y="1"/>
                  </a:moveTo>
                  <a:cubicBezTo>
                    <a:pt x="298" y="1"/>
                    <a:pt x="1" y="310"/>
                    <a:pt x="1" y="679"/>
                  </a:cubicBezTo>
                  <a:lnTo>
                    <a:pt x="1" y="3501"/>
                  </a:lnTo>
                  <a:cubicBezTo>
                    <a:pt x="1" y="3882"/>
                    <a:pt x="322" y="4180"/>
                    <a:pt x="691" y="4180"/>
                  </a:cubicBezTo>
                  <a:lnTo>
                    <a:pt x="1001" y="4180"/>
                  </a:lnTo>
                  <a:lnTo>
                    <a:pt x="763" y="5144"/>
                  </a:lnTo>
                  <a:cubicBezTo>
                    <a:pt x="739" y="5251"/>
                    <a:pt x="775" y="5358"/>
                    <a:pt x="870" y="5418"/>
                  </a:cubicBezTo>
                  <a:cubicBezTo>
                    <a:pt x="918" y="5442"/>
                    <a:pt x="953" y="5466"/>
                    <a:pt x="1001" y="5466"/>
                  </a:cubicBezTo>
                  <a:cubicBezTo>
                    <a:pt x="1049" y="5466"/>
                    <a:pt x="1108" y="5442"/>
                    <a:pt x="1156" y="5418"/>
                  </a:cubicBezTo>
                  <a:lnTo>
                    <a:pt x="2846" y="4180"/>
                  </a:lnTo>
                  <a:lnTo>
                    <a:pt x="4549" y="4180"/>
                  </a:lnTo>
                  <a:cubicBezTo>
                    <a:pt x="4930" y="4180"/>
                    <a:pt x="5228" y="3870"/>
                    <a:pt x="5228" y="3501"/>
                  </a:cubicBezTo>
                  <a:lnTo>
                    <a:pt x="5228" y="679"/>
                  </a:lnTo>
                  <a:cubicBezTo>
                    <a:pt x="5228" y="310"/>
                    <a:pt x="4918" y="1"/>
                    <a:pt x="4549" y="1"/>
                  </a:cubicBezTo>
                  <a:cubicBezTo>
                    <a:pt x="4454" y="1"/>
                    <a:pt x="4382" y="72"/>
                    <a:pt x="4382" y="167"/>
                  </a:cubicBezTo>
                  <a:cubicBezTo>
                    <a:pt x="4382" y="251"/>
                    <a:pt x="4454" y="322"/>
                    <a:pt x="4549" y="322"/>
                  </a:cubicBezTo>
                  <a:cubicBezTo>
                    <a:pt x="4739" y="322"/>
                    <a:pt x="4906" y="489"/>
                    <a:pt x="4906" y="679"/>
                  </a:cubicBezTo>
                  <a:lnTo>
                    <a:pt x="4906" y="3489"/>
                  </a:lnTo>
                  <a:cubicBezTo>
                    <a:pt x="4906" y="3692"/>
                    <a:pt x="4739" y="3846"/>
                    <a:pt x="4549" y="3846"/>
                  </a:cubicBezTo>
                  <a:lnTo>
                    <a:pt x="2787" y="3846"/>
                  </a:lnTo>
                  <a:cubicBezTo>
                    <a:pt x="2763" y="3846"/>
                    <a:pt x="2715" y="3870"/>
                    <a:pt x="2704" y="3882"/>
                  </a:cubicBezTo>
                  <a:lnTo>
                    <a:pt x="1132" y="5013"/>
                  </a:lnTo>
                  <a:lnTo>
                    <a:pt x="1370" y="4049"/>
                  </a:lnTo>
                  <a:cubicBezTo>
                    <a:pt x="1394" y="4001"/>
                    <a:pt x="1370" y="3942"/>
                    <a:pt x="1346" y="3918"/>
                  </a:cubicBezTo>
                  <a:cubicBezTo>
                    <a:pt x="1310" y="3870"/>
                    <a:pt x="1275" y="3858"/>
                    <a:pt x="1215" y="3858"/>
                  </a:cubicBezTo>
                  <a:lnTo>
                    <a:pt x="691" y="3858"/>
                  </a:lnTo>
                  <a:cubicBezTo>
                    <a:pt x="501" y="3858"/>
                    <a:pt x="334" y="3692"/>
                    <a:pt x="334" y="3501"/>
                  </a:cubicBezTo>
                  <a:lnTo>
                    <a:pt x="334" y="679"/>
                  </a:lnTo>
                  <a:cubicBezTo>
                    <a:pt x="334" y="489"/>
                    <a:pt x="489" y="322"/>
                    <a:pt x="691" y="322"/>
                  </a:cubicBezTo>
                  <a:cubicBezTo>
                    <a:pt x="775" y="322"/>
                    <a:pt x="846" y="251"/>
                    <a:pt x="846" y="167"/>
                  </a:cubicBezTo>
                  <a:cubicBezTo>
                    <a:pt x="846" y="72"/>
                    <a:pt x="775" y="1"/>
                    <a:pt x="691" y="1"/>
                  </a:cubicBezTo>
                  <a:close/>
                </a:path>
              </a:pathLst>
            </a:custGeom>
            <a:solidFill>
              <a:srgbClr val="657E93"/>
            </a:solidFill>
            <a:ln>
              <a:noFill/>
            </a:ln>
            <a:effectLst>
              <a:outerShdw blurRad="14287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51" name="Google Shape;151;p23"/>
          <p:cNvSpPr txBox="1"/>
          <p:nvPr>
            <p:ph idx="3" type="subTitle"/>
          </p:nvPr>
        </p:nvSpPr>
        <p:spPr>
          <a:xfrm flipH="1">
            <a:off x="5895076" y="1108850"/>
            <a:ext cx="2348100" cy="44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600">
                <a:latin typeface="Rajdhani"/>
                <a:ea typeface="Rajdhani"/>
                <a:cs typeface="Rajdhani"/>
                <a:sym typeface="Rajdhani"/>
              </a:rPr>
              <a:t>Guide</a:t>
            </a:r>
            <a:endParaRPr b="1" sz="2600">
              <a:latin typeface="Rajdhani"/>
              <a:ea typeface="Rajdhani"/>
              <a:cs typeface="Rajdhani"/>
              <a:sym typeface="Rajdhani"/>
            </a:endParaRPr>
          </a:p>
        </p:txBody>
      </p:sp>
      <p:sp>
        <p:nvSpPr>
          <p:cNvPr id="152" name="Google Shape;152;p23"/>
          <p:cNvSpPr txBox="1"/>
          <p:nvPr>
            <p:ph idx="4" type="subTitle"/>
          </p:nvPr>
        </p:nvSpPr>
        <p:spPr>
          <a:xfrm flipH="1">
            <a:off x="5895075" y="3222325"/>
            <a:ext cx="2348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200">
                <a:latin typeface="Rajdhani"/>
                <a:ea typeface="Rajdhani"/>
                <a:cs typeface="Rajdhani"/>
                <a:sym typeface="Rajdhani"/>
              </a:rPr>
              <a:t>Prof. Sweta Jain</a:t>
            </a:r>
            <a:endParaRPr b="1" sz="2200">
              <a:latin typeface="Rajdhani"/>
              <a:ea typeface="Rajdhani"/>
              <a:cs typeface="Rajdhani"/>
              <a:sym typeface="Rajdhani"/>
            </a:endParaRPr>
          </a:p>
        </p:txBody>
      </p:sp>
      <p:cxnSp>
        <p:nvCxnSpPr>
          <p:cNvPr id="153" name="Google Shape;153;p23"/>
          <p:cNvCxnSpPr/>
          <p:nvPr/>
        </p:nvCxnSpPr>
        <p:spPr>
          <a:xfrm>
            <a:off x="5149525" y="1662175"/>
            <a:ext cx="0" cy="22905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41"/>
          <p:cNvPicPr preferRelativeResize="0"/>
          <p:nvPr/>
        </p:nvPicPr>
        <p:blipFill rotWithShape="1">
          <a:blip r:embed="rId3">
            <a:alphaModFix/>
          </a:blip>
          <a:srcRect b="0" l="4801" r="13398" t="0"/>
          <a:stretch/>
        </p:blipFill>
        <p:spPr>
          <a:xfrm>
            <a:off x="1898674" y="1013900"/>
            <a:ext cx="5717225" cy="3743325"/>
          </a:xfrm>
          <a:prstGeom prst="rect">
            <a:avLst/>
          </a:prstGeom>
          <a:noFill/>
          <a:ln>
            <a:noFill/>
          </a:ln>
        </p:spPr>
      </p:pic>
      <p:sp>
        <p:nvSpPr>
          <p:cNvPr id="480" name="Google Shape;480;p41"/>
          <p:cNvSpPr txBox="1"/>
          <p:nvPr/>
        </p:nvSpPr>
        <p:spPr>
          <a:xfrm>
            <a:off x="5856750" y="492250"/>
            <a:ext cx="275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F2F2F2"/>
              </a:solidFill>
              <a:latin typeface="Fira Sans Condensed Light"/>
              <a:ea typeface="Fira Sans Condensed Light"/>
              <a:cs typeface="Fira Sans Condensed Light"/>
              <a:sym typeface="Fira Sans Condensed Light"/>
            </a:endParaRPr>
          </a:p>
        </p:txBody>
      </p:sp>
      <p:sp>
        <p:nvSpPr>
          <p:cNvPr id="481" name="Google Shape;481;p41"/>
          <p:cNvSpPr txBox="1"/>
          <p:nvPr>
            <p:ph type="title"/>
          </p:nvPr>
        </p:nvSpPr>
        <p:spPr>
          <a:xfrm>
            <a:off x="2567850" y="130600"/>
            <a:ext cx="4008300" cy="54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t>Comparison</a:t>
            </a:r>
            <a:endParaRPr sz="4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5" name="Shape 485"/>
        <p:cNvGrpSpPr/>
        <p:nvPr/>
      </p:nvGrpSpPr>
      <p:grpSpPr>
        <a:xfrm>
          <a:off x="0" y="0"/>
          <a:ext cx="0" cy="0"/>
          <a:chOff x="0" y="0"/>
          <a:chExt cx="0" cy="0"/>
        </a:xfrm>
      </p:grpSpPr>
      <p:sp>
        <p:nvSpPr>
          <p:cNvPr id="486" name="Google Shape;486;p42"/>
          <p:cNvSpPr txBox="1"/>
          <p:nvPr>
            <p:ph idx="6" type="title"/>
          </p:nvPr>
        </p:nvSpPr>
        <p:spPr>
          <a:xfrm>
            <a:off x="3189900" y="238600"/>
            <a:ext cx="2763300" cy="69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400"/>
              <a:t>Conclusion</a:t>
            </a:r>
            <a:endParaRPr sz="4400"/>
          </a:p>
        </p:txBody>
      </p:sp>
      <p:sp>
        <p:nvSpPr>
          <p:cNvPr id="487" name="Google Shape;487;p42"/>
          <p:cNvSpPr txBox="1"/>
          <p:nvPr>
            <p:ph idx="1" type="subTitle"/>
          </p:nvPr>
        </p:nvSpPr>
        <p:spPr>
          <a:xfrm>
            <a:off x="1403100" y="1420625"/>
            <a:ext cx="6804300" cy="275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successfully recognized the gender of the recorded voice in the dataset given by applying the 3 ML models.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Out of all the 3 models implemented, Random Forest performed the best followed by Gradient Boosting with Decision Tree securing 3rd position.</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Best case accuracy of Random forest is 97.47%,followed by gradient boosting with accuracy 97.00%   and then decision tree with accuracy 95.42%.</a:t>
            </a:r>
            <a:endParaRPr/>
          </a:p>
          <a:p>
            <a:pPr indent="0" lvl="0" marL="0" rtl="0" algn="l">
              <a:spcBef>
                <a:spcPts val="1600"/>
              </a:spcBef>
              <a:spcAft>
                <a:spcPts val="1600"/>
              </a:spcAft>
              <a:buNone/>
            </a:pPr>
            <a:r>
              <a:t/>
            </a:r>
            <a:endParaRPr/>
          </a:p>
        </p:txBody>
      </p:sp>
      <p:cxnSp>
        <p:nvCxnSpPr>
          <p:cNvPr id="488" name="Google Shape;488;p42"/>
          <p:cNvCxnSpPr/>
          <p:nvPr/>
        </p:nvCxnSpPr>
        <p:spPr>
          <a:xfrm flipH="1" rot="10800000">
            <a:off x="1195450" y="1420575"/>
            <a:ext cx="10800" cy="608700"/>
          </a:xfrm>
          <a:prstGeom prst="straightConnector1">
            <a:avLst/>
          </a:prstGeom>
          <a:noFill/>
          <a:ln cap="flat" cmpd="sng" w="19050">
            <a:solidFill>
              <a:schemeClr val="lt2"/>
            </a:solidFill>
            <a:prstDash val="solid"/>
            <a:round/>
            <a:headEnd len="med" w="med" type="oval"/>
            <a:tailEnd len="med" w="med" type="oval"/>
          </a:ln>
        </p:spPr>
      </p:cxnSp>
      <p:cxnSp>
        <p:nvCxnSpPr>
          <p:cNvPr id="489" name="Google Shape;489;p42"/>
          <p:cNvCxnSpPr/>
          <p:nvPr/>
        </p:nvCxnSpPr>
        <p:spPr>
          <a:xfrm flipH="1" rot="10800000">
            <a:off x="1197850" y="2431000"/>
            <a:ext cx="7800" cy="633000"/>
          </a:xfrm>
          <a:prstGeom prst="straightConnector1">
            <a:avLst/>
          </a:prstGeom>
          <a:noFill/>
          <a:ln cap="flat" cmpd="sng" w="19050">
            <a:solidFill>
              <a:schemeClr val="lt2"/>
            </a:solidFill>
            <a:prstDash val="solid"/>
            <a:round/>
            <a:headEnd len="med" w="med" type="oval"/>
            <a:tailEnd len="med" w="med" type="oval"/>
          </a:ln>
        </p:spPr>
      </p:cxnSp>
      <p:cxnSp>
        <p:nvCxnSpPr>
          <p:cNvPr id="490" name="Google Shape;490;p42"/>
          <p:cNvCxnSpPr/>
          <p:nvPr/>
        </p:nvCxnSpPr>
        <p:spPr>
          <a:xfrm rot="10800000">
            <a:off x="1200850" y="3472775"/>
            <a:ext cx="14700" cy="6159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4" name="Shape 494"/>
        <p:cNvGrpSpPr/>
        <p:nvPr/>
      </p:nvGrpSpPr>
      <p:grpSpPr>
        <a:xfrm>
          <a:off x="0" y="0"/>
          <a:ext cx="0" cy="0"/>
          <a:chOff x="0" y="0"/>
          <a:chExt cx="0" cy="0"/>
        </a:xfrm>
      </p:grpSpPr>
      <p:sp>
        <p:nvSpPr>
          <p:cNvPr id="495" name="Google Shape;495;p43"/>
          <p:cNvSpPr txBox="1"/>
          <p:nvPr>
            <p:ph type="title"/>
          </p:nvPr>
        </p:nvSpPr>
        <p:spPr>
          <a:xfrm>
            <a:off x="441900" y="-170475"/>
            <a:ext cx="3055200" cy="808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References</a:t>
            </a:r>
            <a:endParaRPr/>
          </a:p>
        </p:txBody>
      </p:sp>
      <p:cxnSp>
        <p:nvCxnSpPr>
          <p:cNvPr id="496" name="Google Shape;496;p43"/>
          <p:cNvCxnSpPr/>
          <p:nvPr/>
        </p:nvCxnSpPr>
        <p:spPr>
          <a:xfrm>
            <a:off x="283300" y="638025"/>
            <a:ext cx="18000" cy="4398900"/>
          </a:xfrm>
          <a:prstGeom prst="straightConnector1">
            <a:avLst/>
          </a:prstGeom>
          <a:noFill/>
          <a:ln cap="flat" cmpd="sng" w="19050">
            <a:solidFill>
              <a:schemeClr val="lt2"/>
            </a:solidFill>
            <a:prstDash val="solid"/>
            <a:round/>
            <a:headEnd len="med" w="med" type="oval"/>
            <a:tailEnd len="med" w="med" type="oval"/>
          </a:ln>
        </p:spPr>
      </p:cxnSp>
      <p:sp>
        <p:nvSpPr>
          <p:cNvPr id="497" name="Google Shape;497;p43"/>
          <p:cNvSpPr txBox="1"/>
          <p:nvPr/>
        </p:nvSpPr>
        <p:spPr>
          <a:xfrm>
            <a:off x="764600" y="588588"/>
            <a:ext cx="65061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Fira Sans Condensed Light"/>
                <a:ea typeface="Fira Sans Condensed Light"/>
                <a:cs typeface="Fira Sans Condensed Light"/>
                <a:sym typeface="Fira Sans Condensed Light"/>
                <a:hlinkClick r:id="rId4"/>
              </a:rPr>
              <a:t>https://www.kaggle.com/primaryobjects/voicegender</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u="sng">
                <a:solidFill>
                  <a:schemeClr val="hlink"/>
                </a:solidFill>
                <a:latin typeface="Fira Sans Condensed Light"/>
                <a:ea typeface="Fira Sans Condensed Light"/>
                <a:cs typeface="Fira Sans Condensed Light"/>
                <a:sym typeface="Fira Sans Condensed Light"/>
                <a:hlinkClick r:id="rId5"/>
              </a:rPr>
              <a:t>https://scikit-learn.org/</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u="sng">
                <a:solidFill>
                  <a:schemeClr val="hlink"/>
                </a:solidFill>
                <a:latin typeface="Fira Sans Condensed Light"/>
                <a:ea typeface="Fira Sans Condensed Light"/>
                <a:cs typeface="Fira Sans Condensed Light"/>
                <a:sym typeface="Fira Sans Condensed Light"/>
                <a:hlinkClick r:id="rId6"/>
              </a:rPr>
              <a:t>http://cs229.stanford.edu/proj2014/Kunyu%20Chen,%20Gender%20Identification%20by%20Voice.pdf</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u="sng">
                <a:solidFill>
                  <a:schemeClr val="hlink"/>
                </a:solidFill>
                <a:latin typeface="Fira Sans Condensed Light"/>
                <a:ea typeface="Fira Sans Condensed Light"/>
                <a:cs typeface="Fira Sans Condensed Light"/>
                <a:sym typeface="Fira Sans Condensed Light"/>
                <a:hlinkClick r:id="rId7"/>
              </a:rPr>
              <a:t>https://github.com/Kashika31/Gender-Recognition-by-Voice-Using-Machine-Learning/blob/master/Project%20Report.pdf</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u="sng">
                <a:solidFill>
                  <a:schemeClr val="hlink"/>
                </a:solidFill>
                <a:latin typeface="Fira Sans Condensed Light"/>
                <a:ea typeface="Fira Sans Condensed Light"/>
                <a:cs typeface="Fira Sans Condensed Light"/>
                <a:sym typeface="Fira Sans Condensed Light"/>
                <a:hlinkClick r:id="rId8"/>
              </a:rPr>
              <a:t>https://streamlit.io/</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u="sng">
                <a:solidFill>
                  <a:schemeClr val="hlink"/>
                </a:solidFill>
                <a:latin typeface="Fira Sans Condensed Light"/>
                <a:ea typeface="Fira Sans Condensed Light"/>
                <a:cs typeface="Fira Sans Condensed Light"/>
                <a:sym typeface="Fira Sans Condensed Light"/>
                <a:hlinkClick r:id="rId9"/>
              </a:rPr>
              <a:t>https://www.analyticsvidhya.com/blog/2020/04/confusion-matrix-machine-learning/</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lt2"/>
                </a:solidFill>
                <a:latin typeface="Fira Sans Condensed Light"/>
                <a:ea typeface="Fira Sans Condensed Light"/>
                <a:cs typeface="Fira Sans Condensed Light"/>
                <a:sym typeface="Fira Sans Condensed Light"/>
              </a:rPr>
              <a:t>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u="sng">
                <a:solidFill>
                  <a:schemeClr val="hlink"/>
                </a:solidFill>
                <a:latin typeface="Fira Sans Condensed Light"/>
                <a:ea typeface="Fira Sans Condensed Light"/>
                <a:cs typeface="Fira Sans Condensed Light"/>
                <a:sym typeface="Fira Sans Condensed Light"/>
                <a:hlinkClick r:id="rId10"/>
              </a:rPr>
              <a:t>https://www.analyticsvidhya.com/blog/2021/08/decision-tree-algorithm/</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u="sng">
                <a:solidFill>
                  <a:schemeClr val="hlink"/>
                </a:solidFill>
                <a:latin typeface="Fira Sans Condensed Light"/>
                <a:ea typeface="Fira Sans Condensed Light"/>
                <a:cs typeface="Fira Sans Condensed Light"/>
                <a:sym typeface="Fira Sans Condensed Light"/>
                <a:hlinkClick r:id="rId11"/>
              </a:rPr>
              <a:t>https://www.analyticsvidhya.com/blog/2021/09/gradient-boosting-algorithm-a-complete-guide-for-beginners/</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u="sng">
                <a:solidFill>
                  <a:schemeClr val="hlink"/>
                </a:solidFill>
                <a:latin typeface="Fira Sans Condensed Light"/>
                <a:ea typeface="Fira Sans Condensed Light"/>
                <a:cs typeface="Fira Sans Condensed Light"/>
                <a:sym typeface="Fira Sans Condensed Light"/>
                <a:hlinkClick r:id="rId12"/>
              </a:rPr>
              <a:t>https://www.analyticsvidhya.com/blog/2021/06/understanding-random-forest/</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lt2"/>
              </a:solidFill>
              <a:latin typeface="Fira Sans Condensed Light"/>
              <a:ea typeface="Fira Sans Condensed Light"/>
              <a:cs typeface="Fira Sans Condensed Light"/>
              <a:sym typeface="Fira Sans Condensed Light"/>
            </a:endParaRPr>
          </a:p>
        </p:txBody>
      </p:sp>
      <p:cxnSp>
        <p:nvCxnSpPr>
          <p:cNvPr id="498" name="Google Shape;498;p43"/>
          <p:cNvCxnSpPr/>
          <p:nvPr/>
        </p:nvCxnSpPr>
        <p:spPr>
          <a:xfrm>
            <a:off x="441900" y="841713"/>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499" name="Google Shape;499;p43"/>
          <p:cNvCxnSpPr/>
          <p:nvPr/>
        </p:nvCxnSpPr>
        <p:spPr>
          <a:xfrm>
            <a:off x="441900" y="1224775"/>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500" name="Google Shape;500;p43"/>
          <p:cNvCxnSpPr/>
          <p:nvPr/>
        </p:nvCxnSpPr>
        <p:spPr>
          <a:xfrm>
            <a:off x="441900" y="1672250"/>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501" name="Google Shape;501;p43"/>
          <p:cNvCxnSpPr/>
          <p:nvPr/>
        </p:nvCxnSpPr>
        <p:spPr>
          <a:xfrm>
            <a:off x="441900" y="2300875"/>
            <a:ext cx="208500" cy="0"/>
          </a:xfrm>
          <a:prstGeom prst="straightConnector1">
            <a:avLst/>
          </a:prstGeom>
          <a:noFill/>
          <a:ln cap="flat" cmpd="sng" w="19050">
            <a:solidFill>
              <a:schemeClr val="lt2"/>
            </a:solidFill>
            <a:prstDash val="solid"/>
            <a:round/>
            <a:headEnd len="med" w="med" type="none"/>
            <a:tailEnd len="med" w="med" type="none"/>
          </a:ln>
        </p:spPr>
      </p:cxnSp>
      <p:grpSp>
        <p:nvGrpSpPr>
          <p:cNvPr id="502" name="Google Shape;502;p43"/>
          <p:cNvGrpSpPr/>
          <p:nvPr/>
        </p:nvGrpSpPr>
        <p:grpSpPr>
          <a:xfrm>
            <a:off x="7069662" y="139835"/>
            <a:ext cx="1951517" cy="1260743"/>
            <a:chOff x="1333682" y="3344330"/>
            <a:chExt cx="271213" cy="383088"/>
          </a:xfrm>
        </p:grpSpPr>
        <p:sp>
          <p:nvSpPr>
            <p:cNvPr id="503" name="Google Shape;503;p43"/>
            <p:cNvSpPr/>
            <p:nvPr/>
          </p:nvSpPr>
          <p:spPr>
            <a:xfrm>
              <a:off x="1334065" y="3377332"/>
              <a:ext cx="270831" cy="350086"/>
            </a:xfrm>
            <a:custGeom>
              <a:rect b="b" l="l" r="r" t="t"/>
              <a:pathLst>
                <a:path extrusionOk="0" h="10990" w="8502">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rgbClr val="657E93"/>
            </a:solidFill>
            <a:ln>
              <a:noFill/>
            </a:ln>
            <a:effectLst>
              <a:outerShdw blurRad="14288" rotWithShape="0" algn="bl">
                <a:srgbClr val="F2F2F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3"/>
            <p:cNvSpPr/>
            <p:nvPr/>
          </p:nvSpPr>
          <p:spPr>
            <a:xfrm>
              <a:off x="1333682" y="3344330"/>
              <a:ext cx="189697" cy="292461"/>
            </a:xfrm>
            <a:custGeom>
              <a:rect b="b" l="l" r="r" t="t"/>
              <a:pathLst>
                <a:path extrusionOk="0" h="9181" w="5955">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rgbClr val="657E93"/>
            </a:solidFill>
            <a:ln>
              <a:noFill/>
            </a:ln>
            <a:effectLst>
              <a:outerShdw blurRad="14288" rotWithShape="0" algn="bl">
                <a:srgbClr val="F2F2F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3"/>
            <p:cNvSpPr/>
            <p:nvPr/>
          </p:nvSpPr>
          <p:spPr>
            <a:xfrm>
              <a:off x="1444060" y="3469488"/>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rgbClr val="657E93"/>
            </a:solidFill>
            <a:ln>
              <a:noFill/>
            </a:ln>
            <a:effectLst>
              <a:outerShdw blurRad="14288" rotWithShape="0" algn="bl">
                <a:srgbClr val="F2F2F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3"/>
            <p:cNvSpPr/>
            <p:nvPr/>
          </p:nvSpPr>
          <p:spPr>
            <a:xfrm>
              <a:off x="1444060" y="3493762"/>
              <a:ext cx="100917" cy="11404"/>
            </a:xfrm>
            <a:custGeom>
              <a:rect b="b" l="l" r="r" t="t"/>
              <a:pathLst>
                <a:path extrusionOk="0" h="358" w="3168">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rgbClr val="657E93"/>
            </a:solidFill>
            <a:ln>
              <a:noFill/>
            </a:ln>
            <a:effectLst>
              <a:outerShdw blurRad="14288" rotWithShape="0" algn="bl">
                <a:srgbClr val="F2F2F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3"/>
            <p:cNvSpPr/>
            <p:nvPr/>
          </p:nvSpPr>
          <p:spPr>
            <a:xfrm>
              <a:off x="1444060" y="3541927"/>
              <a:ext cx="100917" cy="11404"/>
            </a:xfrm>
            <a:custGeom>
              <a:rect b="b" l="l" r="r" t="t"/>
              <a:pathLst>
                <a:path extrusionOk="0" h="358" w="3168">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rgbClr val="657E93"/>
            </a:solidFill>
            <a:ln>
              <a:noFill/>
            </a:ln>
            <a:effectLst>
              <a:outerShdw blurRad="14288" rotWithShape="0" algn="bl">
                <a:srgbClr val="F2F2F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3"/>
            <p:cNvSpPr/>
            <p:nvPr/>
          </p:nvSpPr>
          <p:spPr>
            <a:xfrm>
              <a:off x="1444060" y="3565818"/>
              <a:ext cx="100917" cy="11404"/>
            </a:xfrm>
            <a:custGeom>
              <a:rect b="b" l="l" r="r" t="t"/>
              <a:pathLst>
                <a:path extrusionOk="0" h="358" w="3168">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rgbClr val="657E93"/>
            </a:solidFill>
            <a:ln>
              <a:noFill/>
            </a:ln>
            <a:effectLst>
              <a:outerShdw blurRad="14288" rotWithShape="0" algn="bl">
                <a:srgbClr val="F2F2F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3"/>
            <p:cNvSpPr/>
            <p:nvPr/>
          </p:nvSpPr>
          <p:spPr>
            <a:xfrm>
              <a:off x="1444060" y="3614747"/>
              <a:ext cx="100917" cy="11404"/>
            </a:xfrm>
            <a:custGeom>
              <a:rect b="b" l="l" r="r" t="t"/>
              <a:pathLst>
                <a:path extrusionOk="0" h="358" w="3168">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rgbClr val="657E93"/>
            </a:solidFill>
            <a:ln>
              <a:noFill/>
            </a:ln>
            <a:effectLst>
              <a:outerShdw blurRad="14288" rotWithShape="0" algn="bl">
                <a:srgbClr val="F2F2F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3"/>
            <p:cNvSpPr/>
            <p:nvPr/>
          </p:nvSpPr>
          <p:spPr>
            <a:xfrm>
              <a:off x="1444060" y="3638256"/>
              <a:ext cx="100917" cy="11404"/>
            </a:xfrm>
            <a:custGeom>
              <a:rect b="b" l="l" r="r" t="t"/>
              <a:pathLst>
                <a:path extrusionOk="0" h="358" w="3168">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rgbClr val="657E93"/>
            </a:solidFill>
            <a:ln>
              <a:noFill/>
            </a:ln>
            <a:effectLst>
              <a:outerShdw blurRad="14288" rotWithShape="0" algn="bl">
                <a:srgbClr val="F2F2F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3"/>
            <p:cNvSpPr/>
            <p:nvPr/>
          </p:nvSpPr>
          <p:spPr>
            <a:xfrm>
              <a:off x="1371622" y="3459454"/>
              <a:ext cx="70208" cy="57084"/>
            </a:xfrm>
            <a:custGeom>
              <a:rect b="b" l="l" r="r" t="t"/>
              <a:pathLst>
                <a:path extrusionOk="0" h="1792" w="2204">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rgbClr val="657E93"/>
            </a:solidFill>
            <a:ln>
              <a:noFill/>
            </a:ln>
            <a:effectLst>
              <a:outerShdw blurRad="14288" rotWithShape="0" algn="bl">
                <a:srgbClr val="F2F2F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3"/>
            <p:cNvSpPr/>
            <p:nvPr/>
          </p:nvSpPr>
          <p:spPr>
            <a:xfrm>
              <a:off x="1371622" y="3532434"/>
              <a:ext cx="70208" cy="56543"/>
            </a:xfrm>
            <a:custGeom>
              <a:rect b="b" l="l" r="r" t="t"/>
              <a:pathLst>
                <a:path extrusionOk="0" h="1775" w="2204">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rgbClr val="657E93"/>
            </a:solidFill>
            <a:ln>
              <a:noFill/>
            </a:ln>
            <a:effectLst>
              <a:outerShdw blurRad="14288" rotWithShape="0" algn="bl">
                <a:srgbClr val="F2F2F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3"/>
            <p:cNvSpPr/>
            <p:nvPr/>
          </p:nvSpPr>
          <p:spPr>
            <a:xfrm>
              <a:off x="1371622" y="3605254"/>
              <a:ext cx="70208" cy="55810"/>
            </a:xfrm>
            <a:custGeom>
              <a:rect b="b" l="l" r="r" t="t"/>
              <a:pathLst>
                <a:path extrusionOk="0" h="1752" w="2204">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rgbClr val="657E93"/>
            </a:solidFill>
            <a:ln>
              <a:noFill/>
            </a:ln>
            <a:effectLst>
              <a:outerShdw blurRad="14288" rotWithShape="0" algn="bl">
                <a:srgbClr val="F2F2F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4" name="Google Shape;514;p43"/>
          <p:cNvCxnSpPr/>
          <p:nvPr/>
        </p:nvCxnSpPr>
        <p:spPr>
          <a:xfrm>
            <a:off x="441900" y="2924125"/>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515" name="Google Shape;515;p43"/>
          <p:cNvCxnSpPr/>
          <p:nvPr/>
        </p:nvCxnSpPr>
        <p:spPr>
          <a:xfrm>
            <a:off x="441900" y="3343475"/>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516" name="Google Shape;516;p43"/>
          <p:cNvCxnSpPr/>
          <p:nvPr/>
        </p:nvCxnSpPr>
        <p:spPr>
          <a:xfrm>
            <a:off x="441900" y="3740600"/>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517" name="Google Shape;517;p43"/>
          <p:cNvCxnSpPr/>
          <p:nvPr/>
        </p:nvCxnSpPr>
        <p:spPr>
          <a:xfrm>
            <a:off x="441900" y="4130900"/>
            <a:ext cx="208500" cy="0"/>
          </a:xfrm>
          <a:prstGeom prst="straightConnector1">
            <a:avLst/>
          </a:prstGeom>
          <a:noFill/>
          <a:ln cap="flat" cmpd="sng" w="19050">
            <a:solidFill>
              <a:schemeClr val="lt2"/>
            </a:solidFill>
            <a:prstDash val="solid"/>
            <a:round/>
            <a:headEnd len="med" w="med" type="none"/>
            <a:tailEnd len="med" w="med" type="none"/>
          </a:ln>
        </p:spPr>
      </p:cxnSp>
      <p:cxnSp>
        <p:nvCxnSpPr>
          <p:cNvPr id="518" name="Google Shape;518;p43"/>
          <p:cNvCxnSpPr/>
          <p:nvPr/>
        </p:nvCxnSpPr>
        <p:spPr>
          <a:xfrm>
            <a:off x="441900" y="4770475"/>
            <a:ext cx="208500" cy="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2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a:t>
            </a:r>
            <a:endParaRPr/>
          </a:p>
        </p:txBody>
      </p:sp>
      <p:sp>
        <p:nvSpPr>
          <p:cNvPr id="159" name="Google Shape;159;p24"/>
          <p:cNvSpPr txBox="1"/>
          <p:nvPr>
            <p:ph idx="4294967295" type="subTitle"/>
          </p:nvPr>
        </p:nvSpPr>
        <p:spPr>
          <a:xfrm>
            <a:off x="2125451" y="1303550"/>
            <a:ext cx="7588800" cy="3102300"/>
          </a:xfrm>
          <a:prstGeom prst="rect">
            <a:avLst/>
          </a:prstGeom>
        </p:spPr>
        <p:txBody>
          <a:bodyPr anchorCtr="0" anchor="t" bIns="91425" lIns="91425" spcFirstLastPara="1" rIns="91425" wrap="square" tIns="274300">
            <a:noAutofit/>
          </a:bodyPr>
          <a:lstStyle/>
          <a:p>
            <a:pPr indent="-330200" lvl="0" marL="457200" rtl="0" algn="l">
              <a:lnSpc>
                <a:spcPct val="150000"/>
              </a:lnSpc>
              <a:spcBef>
                <a:spcPts val="0"/>
              </a:spcBef>
              <a:spcAft>
                <a:spcPts val="0"/>
              </a:spcAft>
              <a:buSzPts val="1600"/>
              <a:buChar char="➢"/>
            </a:pPr>
            <a:r>
              <a:rPr lang="en" sz="1600"/>
              <a:t>Problem Definition</a:t>
            </a:r>
            <a:endParaRPr sz="1600"/>
          </a:p>
          <a:p>
            <a:pPr indent="-330200" lvl="0" marL="457200" rtl="0" algn="l">
              <a:lnSpc>
                <a:spcPct val="150000"/>
              </a:lnSpc>
              <a:spcBef>
                <a:spcPts val="0"/>
              </a:spcBef>
              <a:spcAft>
                <a:spcPts val="0"/>
              </a:spcAft>
              <a:buSzPts val="1600"/>
              <a:buChar char="➢"/>
            </a:pPr>
            <a:r>
              <a:rPr lang="en" sz="1600"/>
              <a:t>Technologies Used</a:t>
            </a:r>
            <a:endParaRPr sz="1600"/>
          </a:p>
          <a:p>
            <a:pPr indent="-330200" lvl="0" marL="457200" rtl="0" algn="l">
              <a:lnSpc>
                <a:spcPct val="150000"/>
              </a:lnSpc>
              <a:spcBef>
                <a:spcPts val="0"/>
              </a:spcBef>
              <a:spcAft>
                <a:spcPts val="0"/>
              </a:spcAft>
              <a:buSzPts val="1600"/>
              <a:buChar char="➢"/>
            </a:pPr>
            <a:r>
              <a:rPr lang="en" sz="1600"/>
              <a:t>Timeline</a:t>
            </a:r>
            <a:endParaRPr sz="1600"/>
          </a:p>
          <a:p>
            <a:pPr indent="-330200" lvl="0" marL="457200" rtl="0" algn="l">
              <a:lnSpc>
                <a:spcPct val="150000"/>
              </a:lnSpc>
              <a:spcBef>
                <a:spcPts val="0"/>
              </a:spcBef>
              <a:spcAft>
                <a:spcPts val="0"/>
              </a:spcAft>
              <a:buSzPts val="1600"/>
              <a:buChar char="➢"/>
            </a:pPr>
            <a:r>
              <a:rPr lang="en" sz="1600"/>
              <a:t>Project </a:t>
            </a:r>
            <a:r>
              <a:rPr lang="en" sz="1600"/>
              <a:t>Workflow</a:t>
            </a:r>
            <a:endParaRPr sz="1600"/>
          </a:p>
          <a:p>
            <a:pPr indent="-330200" lvl="0" marL="457200" rtl="0" algn="l">
              <a:lnSpc>
                <a:spcPct val="150000"/>
              </a:lnSpc>
              <a:spcBef>
                <a:spcPts val="0"/>
              </a:spcBef>
              <a:spcAft>
                <a:spcPts val="0"/>
              </a:spcAft>
              <a:buSzPts val="1600"/>
              <a:buChar char="➢"/>
            </a:pPr>
            <a:r>
              <a:rPr lang="en" sz="1600"/>
              <a:t>Analysis</a:t>
            </a:r>
            <a:endParaRPr sz="1600"/>
          </a:p>
          <a:p>
            <a:pPr indent="-330200" lvl="0" marL="457200" rtl="0" algn="l">
              <a:lnSpc>
                <a:spcPct val="150000"/>
              </a:lnSpc>
              <a:spcBef>
                <a:spcPts val="0"/>
              </a:spcBef>
              <a:spcAft>
                <a:spcPts val="0"/>
              </a:spcAft>
              <a:buSzPts val="1600"/>
              <a:buChar char="➢"/>
            </a:pPr>
            <a:r>
              <a:rPr lang="en" sz="1600"/>
              <a:t>Conclusion</a:t>
            </a:r>
            <a:endParaRPr sz="1600"/>
          </a:p>
          <a:p>
            <a:pPr indent="-330200" lvl="0" marL="457200" rtl="0" algn="l">
              <a:lnSpc>
                <a:spcPct val="150000"/>
              </a:lnSpc>
              <a:spcBef>
                <a:spcPts val="0"/>
              </a:spcBef>
              <a:spcAft>
                <a:spcPts val="0"/>
              </a:spcAft>
              <a:buSzPts val="1600"/>
              <a:buChar char="➢"/>
            </a:pPr>
            <a:r>
              <a:rPr lang="en" sz="1600"/>
              <a:t>References</a:t>
            </a:r>
            <a:endParaRPr sz="1600"/>
          </a:p>
          <a:p>
            <a:pPr indent="0" lvl="0" marL="457200" rtl="0" algn="l">
              <a:lnSpc>
                <a:spcPct val="100000"/>
              </a:lnSpc>
              <a:spcBef>
                <a:spcPts val="1600"/>
              </a:spcBef>
              <a:spcAft>
                <a:spcPts val="1600"/>
              </a:spcAft>
              <a:buNone/>
            </a:pPr>
            <a:r>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2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Definition</a:t>
            </a:r>
            <a:endParaRPr sz="3000"/>
          </a:p>
        </p:txBody>
      </p:sp>
      <p:sp>
        <p:nvSpPr>
          <p:cNvPr id="165" name="Google Shape;165;p25"/>
          <p:cNvSpPr txBox="1"/>
          <p:nvPr>
            <p:ph idx="1" type="body"/>
          </p:nvPr>
        </p:nvSpPr>
        <p:spPr>
          <a:xfrm>
            <a:off x="1424950" y="1111650"/>
            <a:ext cx="6294300" cy="2920200"/>
          </a:xfrm>
          <a:prstGeom prst="rect">
            <a:avLst/>
          </a:prstGeom>
          <a:solidFill>
            <a:schemeClr val="dk1">
              <a:alpha val="56699"/>
            </a:schemeClr>
          </a:solidFill>
        </p:spPr>
        <p:txBody>
          <a:bodyPr anchorCtr="0" anchor="t" bIns="91425" lIns="234000" spcFirstLastPara="1" rIns="234000" wrap="square" tIns="234000">
            <a:noAutofit/>
          </a:bodyPr>
          <a:lstStyle/>
          <a:p>
            <a:pPr indent="0" lvl="0" marL="0" rtl="0" algn="l">
              <a:spcBef>
                <a:spcPts val="0"/>
              </a:spcBef>
              <a:spcAft>
                <a:spcPts val="0"/>
              </a:spcAft>
              <a:buNone/>
            </a:pPr>
            <a:r>
              <a:t/>
            </a:r>
            <a:endParaRPr sz="2000">
              <a:solidFill>
                <a:schemeClr val="lt2"/>
              </a:solidFill>
            </a:endParaRPr>
          </a:p>
          <a:p>
            <a:pPr indent="0" lvl="0" marL="0" rtl="0" algn="l">
              <a:spcBef>
                <a:spcPts val="1600"/>
              </a:spcBef>
              <a:spcAft>
                <a:spcPts val="0"/>
              </a:spcAft>
              <a:buNone/>
            </a:pPr>
            <a:r>
              <a:rPr lang="en" sz="2000">
                <a:solidFill>
                  <a:schemeClr val="lt2"/>
                </a:solidFill>
              </a:rPr>
              <a:t>Identifying the gender using voice by training the </a:t>
            </a:r>
            <a:r>
              <a:rPr lang="en" sz="2000">
                <a:solidFill>
                  <a:schemeClr val="lt2"/>
                </a:solidFill>
              </a:rPr>
              <a:t>Kaggle </a:t>
            </a:r>
            <a:r>
              <a:rPr lang="en" sz="2000">
                <a:solidFill>
                  <a:schemeClr val="lt2"/>
                </a:solidFill>
              </a:rPr>
              <a:t>dataset using six machine learning models and comparing accuracy, precision, recall and F1 score of various models and suggesting the best model that can be used for gender recognition by voice.</a:t>
            </a:r>
            <a:endParaRPr sz="2000">
              <a:solidFill>
                <a:schemeClr val="lt2"/>
              </a:solidFill>
            </a:endParaRPr>
          </a:p>
          <a:p>
            <a:pPr indent="0" lvl="0" marL="0" rtl="0" algn="l">
              <a:spcBef>
                <a:spcPts val="1600"/>
              </a:spcBef>
              <a:spcAft>
                <a:spcPts val="1600"/>
              </a:spcAft>
              <a:buNone/>
            </a:pPr>
            <a:r>
              <a:t/>
            </a:r>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26"/>
          <p:cNvSpPr txBox="1"/>
          <p:nvPr>
            <p:ph type="title"/>
          </p:nvPr>
        </p:nvSpPr>
        <p:spPr>
          <a:xfrm>
            <a:off x="971952" y="1335600"/>
            <a:ext cx="27477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Jupyter Notebook</a:t>
            </a:r>
            <a:endParaRPr/>
          </a:p>
        </p:txBody>
      </p:sp>
      <p:sp>
        <p:nvSpPr>
          <p:cNvPr id="171" name="Google Shape;171;p26"/>
          <p:cNvSpPr txBox="1"/>
          <p:nvPr>
            <p:ph idx="1" type="subTitle"/>
          </p:nvPr>
        </p:nvSpPr>
        <p:spPr>
          <a:xfrm>
            <a:off x="971962" y="1719225"/>
            <a:ext cx="2339100" cy="64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For implementing the project</a:t>
            </a:r>
            <a:endParaRPr/>
          </a:p>
        </p:txBody>
      </p:sp>
      <p:sp>
        <p:nvSpPr>
          <p:cNvPr id="172" name="Google Shape;172;p26"/>
          <p:cNvSpPr txBox="1"/>
          <p:nvPr>
            <p:ph idx="2" type="title"/>
          </p:nvPr>
        </p:nvSpPr>
        <p:spPr>
          <a:xfrm>
            <a:off x="4845475" y="1315675"/>
            <a:ext cx="32715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Data Science Libraries</a:t>
            </a:r>
            <a:endParaRPr/>
          </a:p>
        </p:txBody>
      </p:sp>
      <p:sp>
        <p:nvSpPr>
          <p:cNvPr id="173" name="Google Shape;173;p26"/>
          <p:cNvSpPr txBox="1"/>
          <p:nvPr>
            <p:ph idx="3" type="subTitle"/>
          </p:nvPr>
        </p:nvSpPr>
        <p:spPr>
          <a:xfrm>
            <a:off x="4847012" y="1719213"/>
            <a:ext cx="2339100" cy="64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Numpy, Matplotlib, Pandas, Seaborn</a:t>
            </a:r>
            <a:endParaRPr/>
          </a:p>
        </p:txBody>
      </p:sp>
      <p:sp>
        <p:nvSpPr>
          <p:cNvPr id="174" name="Google Shape;174;p26"/>
          <p:cNvSpPr txBox="1"/>
          <p:nvPr>
            <p:ph idx="4" type="title"/>
          </p:nvPr>
        </p:nvSpPr>
        <p:spPr>
          <a:xfrm>
            <a:off x="2383488" y="3426050"/>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Kaggle Dataset</a:t>
            </a:r>
            <a:endParaRPr/>
          </a:p>
        </p:txBody>
      </p:sp>
      <p:sp>
        <p:nvSpPr>
          <p:cNvPr id="175" name="Google Shape;175;p26"/>
          <p:cNvSpPr txBox="1"/>
          <p:nvPr>
            <p:ph idx="5" type="subTitle"/>
          </p:nvPr>
        </p:nvSpPr>
        <p:spPr>
          <a:xfrm>
            <a:off x="2383512" y="3749450"/>
            <a:ext cx="2339100" cy="64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Dataset consisting of recorded voice sample for testing</a:t>
            </a:r>
            <a:endParaRPr/>
          </a:p>
        </p:txBody>
      </p:sp>
      <p:sp>
        <p:nvSpPr>
          <p:cNvPr id="176" name="Google Shape;176;p26"/>
          <p:cNvSpPr txBox="1"/>
          <p:nvPr>
            <p:ph idx="6" type="title"/>
          </p:nvPr>
        </p:nvSpPr>
        <p:spPr>
          <a:xfrm>
            <a:off x="6068675" y="3383075"/>
            <a:ext cx="30753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HTML, CSS, JS, Streamlit</a:t>
            </a:r>
            <a:endParaRPr/>
          </a:p>
        </p:txBody>
      </p:sp>
      <p:sp>
        <p:nvSpPr>
          <p:cNvPr id="177" name="Google Shape;177;p26"/>
          <p:cNvSpPr txBox="1"/>
          <p:nvPr>
            <p:ph idx="7" type="subTitle"/>
          </p:nvPr>
        </p:nvSpPr>
        <p:spPr>
          <a:xfrm>
            <a:off x="5515200" y="3274969"/>
            <a:ext cx="2892600" cy="1217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t/>
            </a:r>
            <a:endParaRPr/>
          </a:p>
        </p:txBody>
      </p:sp>
      <p:sp>
        <p:nvSpPr>
          <p:cNvPr id="178" name="Google Shape;178;p26"/>
          <p:cNvSpPr txBox="1"/>
          <p:nvPr>
            <p:ph idx="8" type="title"/>
          </p:nvPr>
        </p:nvSpPr>
        <p:spPr>
          <a:xfrm>
            <a:off x="1661262" y="3804575"/>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79" name="Google Shape;179;p26"/>
          <p:cNvSpPr txBox="1"/>
          <p:nvPr>
            <p:ph idx="9" type="title"/>
          </p:nvPr>
        </p:nvSpPr>
        <p:spPr>
          <a:xfrm>
            <a:off x="255912" y="1724775"/>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80" name="Google Shape;180;p26"/>
          <p:cNvSpPr txBox="1"/>
          <p:nvPr>
            <p:ph idx="13" type="title"/>
          </p:nvPr>
        </p:nvSpPr>
        <p:spPr>
          <a:xfrm>
            <a:off x="5315800" y="3629307"/>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181" name="Google Shape;181;p26"/>
          <p:cNvSpPr txBox="1"/>
          <p:nvPr>
            <p:ph idx="14" type="title"/>
          </p:nvPr>
        </p:nvSpPr>
        <p:spPr>
          <a:xfrm>
            <a:off x="4048912" y="1719213"/>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182" name="Google Shape;182;p26"/>
          <p:cNvCxnSpPr/>
          <p:nvPr/>
        </p:nvCxnSpPr>
        <p:spPr>
          <a:xfrm>
            <a:off x="2322363" y="3700015"/>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183" name="Google Shape;183;p26"/>
          <p:cNvCxnSpPr/>
          <p:nvPr/>
        </p:nvCxnSpPr>
        <p:spPr>
          <a:xfrm>
            <a:off x="4725188" y="1620228"/>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184" name="Google Shape;184;p26"/>
          <p:cNvCxnSpPr/>
          <p:nvPr/>
        </p:nvCxnSpPr>
        <p:spPr>
          <a:xfrm>
            <a:off x="6015025" y="3524740"/>
            <a:ext cx="0" cy="630600"/>
          </a:xfrm>
          <a:prstGeom prst="straightConnector1">
            <a:avLst/>
          </a:prstGeom>
          <a:noFill/>
          <a:ln cap="flat" cmpd="sng" w="19050">
            <a:solidFill>
              <a:schemeClr val="lt2"/>
            </a:solidFill>
            <a:prstDash val="solid"/>
            <a:round/>
            <a:headEnd len="med" w="med" type="oval"/>
            <a:tailEnd len="med" w="med" type="oval"/>
          </a:ln>
        </p:spPr>
      </p:cxnSp>
      <p:cxnSp>
        <p:nvCxnSpPr>
          <p:cNvPr id="185" name="Google Shape;185;p26"/>
          <p:cNvCxnSpPr/>
          <p:nvPr/>
        </p:nvCxnSpPr>
        <p:spPr>
          <a:xfrm>
            <a:off x="885238" y="1614678"/>
            <a:ext cx="0" cy="630600"/>
          </a:xfrm>
          <a:prstGeom prst="straightConnector1">
            <a:avLst/>
          </a:prstGeom>
          <a:noFill/>
          <a:ln cap="flat" cmpd="sng" w="19050">
            <a:solidFill>
              <a:schemeClr val="lt2"/>
            </a:solidFill>
            <a:prstDash val="solid"/>
            <a:round/>
            <a:headEnd len="med" w="med" type="oval"/>
            <a:tailEnd len="med" w="med" type="oval"/>
          </a:ln>
        </p:spPr>
      </p:cxnSp>
      <p:sp>
        <p:nvSpPr>
          <p:cNvPr id="186" name="Google Shape;186;p26"/>
          <p:cNvSpPr txBox="1"/>
          <p:nvPr/>
        </p:nvSpPr>
        <p:spPr>
          <a:xfrm>
            <a:off x="2304200" y="265625"/>
            <a:ext cx="4842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rgbClr val="F2F2F2"/>
                </a:solidFill>
                <a:latin typeface="Rajdhani"/>
                <a:ea typeface="Rajdhani"/>
                <a:cs typeface="Rajdhani"/>
                <a:sym typeface="Rajdhani"/>
              </a:rPr>
              <a:t>Technologies Used</a:t>
            </a:r>
            <a:endParaRPr b="1" sz="3000">
              <a:solidFill>
                <a:srgbClr val="F2F2F2"/>
              </a:solidFill>
              <a:latin typeface="Rajdhani"/>
              <a:ea typeface="Rajdhani"/>
              <a:cs typeface="Rajdhani"/>
              <a:sym typeface="Rajdhani"/>
            </a:endParaRPr>
          </a:p>
        </p:txBody>
      </p:sp>
      <p:pic>
        <p:nvPicPr>
          <p:cNvPr id="187" name="Google Shape;187;p26"/>
          <p:cNvPicPr preferRelativeResize="0"/>
          <p:nvPr/>
        </p:nvPicPr>
        <p:blipFill rotWithShape="1">
          <a:blip r:embed="rId4">
            <a:alphaModFix/>
          </a:blip>
          <a:srcRect b="26596" l="37886" r="39042" t="26137"/>
          <a:stretch/>
        </p:blipFill>
        <p:spPr>
          <a:xfrm>
            <a:off x="1061250" y="2226016"/>
            <a:ext cx="600000" cy="691456"/>
          </a:xfrm>
          <a:prstGeom prst="rect">
            <a:avLst/>
          </a:prstGeom>
          <a:noFill/>
          <a:ln>
            <a:noFill/>
          </a:ln>
        </p:spPr>
      </p:pic>
      <p:pic>
        <p:nvPicPr>
          <p:cNvPr id="188" name="Google Shape;188;p26"/>
          <p:cNvPicPr preferRelativeResize="0"/>
          <p:nvPr/>
        </p:nvPicPr>
        <p:blipFill>
          <a:blip r:embed="rId5">
            <a:alphaModFix/>
          </a:blip>
          <a:stretch>
            <a:fillRect/>
          </a:stretch>
        </p:blipFill>
        <p:spPr>
          <a:xfrm>
            <a:off x="2510363" y="4492250"/>
            <a:ext cx="1589175" cy="535214"/>
          </a:xfrm>
          <a:prstGeom prst="rect">
            <a:avLst/>
          </a:prstGeom>
          <a:noFill/>
          <a:ln>
            <a:noFill/>
          </a:ln>
        </p:spPr>
      </p:pic>
      <p:pic>
        <p:nvPicPr>
          <p:cNvPr id="189" name="Google Shape;189;p26"/>
          <p:cNvPicPr preferRelativeResize="0"/>
          <p:nvPr/>
        </p:nvPicPr>
        <p:blipFill>
          <a:blip r:embed="rId6">
            <a:alphaModFix/>
          </a:blip>
          <a:stretch>
            <a:fillRect/>
          </a:stretch>
        </p:blipFill>
        <p:spPr>
          <a:xfrm>
            <a:off x="6015025" y="4230675"/>
            <a:ext cx="2011500" cy="782246"/>
          </a:xfrm>
          <a:prstGeom prst="rect">
            <a:avLst/>
          </a:prstGeom>
          <a:noFill/>
          <a:ln>
            <a:noFill/>
          </a:ln>
        </p:spPr>
      </p:pic>
      <p:pic>
        <p:nvPicPr>
          <p:cNvPr id="190" name="Google Shape;190;p26"/>
          <p:cNvPicPr preferRelativeResize="0"/>
          <p:nvPr/>
        </p:nvPicPr>
        <p:blipFill rotWithShape="1">
          <a:blip r:embed="rId7">
            <a:alphaModFix/>
          </a:blip>
          <a:srcRect b="19912" l="12253" r="11352" t="17352"/>
          <a:stretch/>
        </p:blipFill>
        <p:spPr>
          <a:xfrm>
            <a:off x="8116975" y="4230675"/>
            <a:ext cx="964525" cy="782250"/>
          </a:xfrm>
          <a:prstGeom prst="rect">
            <a:avLst/>
          </a:prstGeom>
          <a:noFill/>
          <a:ln>
            <a:noFill/>
          </a:ln>
        </p:spPr>
      </p:pic>
      <p:pic>
        <p:nvPicPr>
          <p:cNvPr id="191" name="Google Shape;191;p26"/>
          <p:cNvPicPr preferRelativeResize="0"/>
          <p:nvPr/>
        </p:nvPicPr>
        <p:blipFill>
          <a:blip r:embed="rId8">
            <a:alphaModFix/>
          </a:blip>
          <a:stretch>
            <a:fillRect/>
          </a:stretch>
        </p:blipFill>
        <p:spPr>
          <a:xfrm>
            <a:off x="7146200" y="1719225"/>
            <a:ext cx="1653550" cy="861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7"/>
          <p:cNvPicPr preferRelativeResize="0"/>
          <p:nvPr/>
        </p:nvPicPr>
        <p:blipFill>
          <a:blip r:embed="rId3">
            <a:alphaModFix/>
          </a:blip>
          <a:stretch>
            <a:fillRect/>
          </a:stretch>
        </p:blipFill>
        <p:spPr>
          <a:xfrm>
            <a:off x="762000" y="736700"/>
            <a:ext cx="7620000" cy="4286250"/>
          </a:xfrm>
          <a:prstGeom prst="rect">
            <a:avLst/>
          </a:prstGeom>
          <a:noFill/>
          <a:ln>
            <a:noFill/>
          </a:ln>
        </p:spPr>
      </p:pic>
      <p:sp>
        <p:nvSpPr>
          <p:cNvPr id="197" name="Google Shape;197;p27"/>
          <p:cNvSpPr txBox="1"/>
          <p:nvPr>
            <p:ph type="title"/>
          </p:nvPr>
        </p:nvSpPr>
        <p:spPr>
          <a:xfrm>
            <a:off x="2365350" y="50225"/>
            <a:ext cx="4636800" cy="793500"/>
          </a:xfrm>
          <a:prstGeom prst="rect">
            <a:avLst/>
          </a:prstGeom>
        </p:spPr>
        <p:txBody>
          <a:bodyPr anchorCtr="0" anchor="ctr" bIns="91425" lIns="91425" spcFirstLastPara="1" rIns="91425" wrap="square" tIns="91425">
            <a:noAutofit/>
          </a:bodyPr>
          <a:lstStyle/>
          <a:p>
            <a:pPr indent="0" lvl="0" marL="0" rtl="0" algn="l">
              <a:lnSpc>
                <a:spcPct val="115000"/>
              </a:lnSpc>
              <a:spcBef>
                <a:spcPts val="2400"/>
              </a:spcBef>
              <a:spcAft>
                <a:spcPts val="600"/>
              </a:spcAft>
              <a:buNone/>
            </a:pPr>
            <a:r>
              <a:rPr lang="en" sz="3800">
                <a:solidFill>
                  <a:srgbClr val="F2F2F2"/>
                </a:solidFill>
              </a:rPr>
              <a:t>Timeline 15Dec - 10Jan</a:t>
            </a:r>
            <a:endParaRPr sz="4500">
              <a:solidFill>
                <a:srgbClr val="F2F2F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28"/>
          <p:cNvSpPr txBox="1"/>
          <p:nvPr>
            <p:ph type="title"/>
          </p:nvPr>
        </p:nvSpPr>
        <p:spPr>
          <a:xfrm>
            <a:off x="954350" y="612750"/>
            <a:ext cx="28731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WorkFlow</a:t>
            </a:r>
            <a:endParaRPr/>
          </a:p>
        </p:txBody>
      </p:sp>
      <p:sp>
        <p:nvSpPr>
          <p:cNvPr id="203" name="Google Shape;203;p28"/>
          <p:cNvSpPr txBox="1"/>
          <p:nvPr>
            <p:ph idx="1" type="subTitle"/>
          </p:nvPr>
        </p:nvSpPr>
        <p:spPr>
          <a:xfrm>
            <a:off x="4054351" y="1575250"/>
            <a:ext cx="3560400" cy="227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brief summary of our project’s workflow . . . . . </a:t>
            </a:r>
            <a:endParaRPr/>
          </a:p>
        </p:txBody>
      </p:sp>
      <p:cxnSp>
        <p:nvCxnSpPr>
          <p:cNvPr id="204" name="Google Shape;204;p28"/>
          <p:cNvCxnSpPr/>
          <p:nvPr/>
        </p:nvCxnSpPr>
        <p:spPr>
          <a:xfrm>
            <a:off x="3984725" y="2125850"/>
            <a:ext cx="0" cy="63060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9"/>
          <p:cNvPicPr preferRelativeResize="0"/>
          <p:nvPr/>
        </p:nvPicPr>
        <p:blipFill rotWithShape="1">
          <a:blip r:embed="rId3">
            <a:alphaModFix/>
          </a:blip>
          <a:srcRect b="9105" l="17145" r="16987" t="22175"/>
          <a:stretch/>
        </p:blipFill>
        <p:spPr>
          <a:xfrm>
            <a:off x="482200" y="454575"/>
            <a:ext cx="8157274" cy="42343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p:nvPr/>
        </p:nvSpPr>
        <p:spPr>
          <a:xfrm>
            <a:off x="3366625" y="110500"/>
            <a:ext cx="1759800" cy="35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Voice(.CSV)</a:t>
            </a:r>
            <a:endParaRPr/>
          </a:p>
        </p:txBody>
      </p:sp>
      <p:sp>
        <p:nvSpPr>
          <p:cNvPr id="215" name="Google Shape;215;p30"/>
          <p:cNvSpPr/>
          <p:nvPr/>
        </p:nvSpPr>
        <p:spPr>
          <a:xfrm>
            <a:off x="3366625" y="881800"/>
            <a:ext cx="1791000" cy="30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Preprocessing</a:t>
            </a:r>
            <a:endParaRPr/>
          </a:p>
        </p:txBody>
      </p:sp>
      <p:sp>
        <p:nvSpPr>
          <p:cNvPr id="216" name="Google Shape;216;p30"/>
          <p:cNvSpPr/>
          <p:nvPr/>
        </p:nvSpPr>
        <p:spPr>
          <a:xfrm>
            <a:off x="3469975" y="1609563"/>
            <a:ext cx="1553100" cy="40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Split Data</a:t>
            </a:r>
            <a:endParaRPr/>
          </a:p>
        </p:txBody>
      </p:sp>
      <p:sp>
        <p:nvSpPr>
          <p:cNvPr id="217" name="Google Shape;217;p30"/>
          <p:cNvSpPr/>
          <p:nvPr/>
        </p:nvSpPr>
        <p:spPr>
          <a:xfrm>
            <a:off x="3278725" y="2431825"/>
            <a:ext cx="1904400" cy="46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Build Classifier</a:t>
            </a:r>
            <a:endParaRPr/>
          </a:p>
        </p:txBody>
      </p:sp>
      <p:sp>
        <p:nvSpPr>
          <p:cNvPr id="218" name="Google Shape;218;p30"/>
          <p:cNvSpPr/>
          <p:nvPr/>
        </p:nvSpPr>
        <p:spPr>
          <a:xfrm>
            <a:off x="3335425" y="3536325"/>
            <a:ext cx="1791000" cy="46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Predict</a:t>
            </a:r>
            <a:endParaRPr/>
          </a:p>
        </p:txBody>
      </p:sp>
      <p:sp>
        <p:nvSpPr>
          <p:cNvPr id="219" name="Google Shape;219;p30"/>
          <p:cNvSpPr txBox="1"/>
          <p:nvPr/>
        </p:nvSpPr>
        <p:spPr>
          <a:xfrm>
            <a:off x="4351525" y="471238"/>
            <a:ext cx="199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Dataset</a:t>
            </a:r>
            <a:endParaRPr>
              <a:solidFill>
                <a:srgbClr val="FFFFFF"/>
              </a:solidFill>
              <a:latin typeface="Fira Sans Condensed Light"/>
              <a:ea typeface="Fira Sans Condensed Light"/>
              <a:cs typeface="Fira Sans Condensed Light"/>
              <a:sym typeface="Fira Sans Condensed Light"/>
            </a:endParaRPr>
          </a:p>
        </p:txBody>
      </p:sp>
      <p:sp>
        <p:nvSpPr>
          <p:cNvPr id="220" name="Google Shape;220;p30"/>
          <p:cNvSpPr txBox="1"/>
          <p:nvPr/>
        </p:nvSpPr>
        <p:spPr>
          <a:xfrm>
            <a:off x="4410025" y="2909675"/>
            <a:ext cx="199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Random Forest, Gradient Boosting, Decision Tree</a:t>
            </a:r>
            <a:endParaRPr>
              <a:solidFill>
                <a:srgbClr val="FFFFFF"/>
              </a:solidFill>
              <a:latin typeface="Fira Sans Condensed Light"/>
              <a:ea typeface="Fira Sans Condensed Light"/>
              <a:cs typeface="Fira Sans Condensed Light"/>
              <a:sym typeface="Fira Sans Condensed Light"/>
            </a:endParaRPr>
          </a:p>
        </p:txBody>
      </p:sp>
      <p:sp>
        <p:nvSpPr>
          <p:cNvPr id="221" name="Google Shape;221;p30"/>
          <p:cNvSpPr txBox="1"/>
          <p:nvPr/>
        </p:nvSpPr>
        <p:spPr>
          <a:xfrm>
            <a:off x="4301313" y="2046950"/>
            <a:ext cx="199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Train and test data</a:t>
            </a:r>
            <a:endParaRPr>
              <a:solidFill>
                <a:srgbClr val="FFFFFF"/>
              </a:solidFill>
              <a:latin typeface="Fira Sans Condensed Light"/>
              <a:ea typeface="Fira Sans Condensed Light"/>
              <a:cs typeface="Fira Sans Condensed Light"/>
              <a:sym typeface="Fira Sans Condensed Light"/>
            </a:endParaRPr>
          </a:p>
        </p:txBody>
      </p:sp>
      <p:sp>
        <p:nvSpPr>
          <p:cNvPr id="222" name="Google Shape;222;p30"/>
          <p:cNvSpPr txBox="1"/>
          <p:nvPr/>
        </p:nvSpPr>
        <p:spPr>
          <a:xfrm>
            <a:off x="4351525" y="1189288"/>
            <a:ext cx="199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Fira Sans Condensed Light"/>
                <a:ea typeface="Fira Sans Condensed Light"/>
                <a:cs typeface="Fira Sans Condensed Light"/>
                <a:sym typeface="Fira Sans Condensed Light"/>
              </a:rPr>
              <a:t>Checking for null values</a:t>
            </a:r>
            <a:endParaRPr>
              <a:solidFill>
                <a:srgbClr val="FFFFFF"/>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rgbClr val="FFFFFF"/>
              </a:solidFill>
              <a:latin typeface="Fira Sans Condensed Light"/>
              <a:ea typeface="Fira Sans Condensed Light"/>
              <a:cs typeface="Fira Sans Condensed Light"/>
              <a:sym typeface="Fira Sans Condensed Light"/>
            </a:endParaRPr>
          </a:p>
        </p:txBody>
      </p:sp>
      <p:cxnSp>
        <p:nvCxnSpPr>
          <p:cNvPr id="223" name="Google Shape;223;p30"/>
          <p:cNvCxnSpPr>
            <a:stCxn id="218" idx="2"/>
          </p:cNvCxnSpPr>
          <p:nvPr/>
        </p:nvCxnSpPr>
        <p:spPr>
          <a:xfrm rot="5400000">
            <a:off x="3211075" y="3544575"/>
            <a:ext cx="561300" cy="1478400"/>
          </a:xfrm>
          <a:prstGeom prst="bentConnector2">
            <a:avLst/>
          </a:prstGeom>
          <a:noFill/>
          <a:ln cap="flat" cmpd="sng" w="19050">
            <a:solidFill>
              <a:schemeClr val="lt2"/>
            </a:solidFill>
            <a:prstDash val="solid"/>
            <a:round/>
            <a:headEnd len="med" w="med" type="oval"/>
            <a:tailEnd len="med" w="med" type="stealth"/>
          </a:ln>
        </p:spPr>
      </p:cxnSp>
      <p:sp>
        <p:nvSpPr>
          <p:cNvPr id="224" name="Google Shape;224;p30"/>
          <p:cNvSpPr/>
          <p:nvPr/>
        </p:nvSpPr>
        <p:spPr>
          <a:xfrm>
            <a:off x="2069425" y="4365350"/>
            <a:ext cx="683100" cy="46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a:t>Male</a:t>
            </a:r>
            <a:endParaRPr/>
          </a:p>
        </p:txBody>
      </p:sp>
      <p:cxnSp>
        <p:nvCxnSpPr>
          <p:cNvPr id="225" name="Google Shape;225;p30"/>
          <p:cNvCxnSpPr/>
          <p:nvPr/>
        </p:nvCxnSpPr>
        <p:spPr>
          <a:xfrm>
            <a:off x="4230925" y="4564425"/>
            <a:ext cx="1384800" cy="9900"/>
          </a:xfrm>
          <a:prstGeom prst="straightConnector1">
            <a:avLst/>
          </a:prstGeom>
          <a:noFill/>
          <a:ln cap="flat" cmpd="sng" w="19050">
            <a:solidFill>
              <a:schemeClr val="lt2"/>
            </a:solidFill>
            <a:prstDash val="solid"/>
            <a:round/>
            <a:headEnd len="med" w="med" type="none"/>
            <a:tailEnd len="med" w="med" type="stealth"/>
          </a:ln>
        </p:spPr>
      </p:cxnSp>
      <p:sp>
        <p:nvSpPr>
          <p:cNvPr id="226" name="Google Shape;226;p30"/>
          <p:cNvSpPr/>
          <p:nvPr/>
        </p:nvSpPr>
        <p:spPr>
          <a:xfrm>
            <a:off x="5615725" y="4365350"/>
            <a:ext cx="793500" cy="4668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Female</a:t>
            </a:r>
            <a:endParaRPr/>
          </a:p>
        </p:txBody>
      </p:sp>
      <p:cxnSp>
        <p:nvCxnSpPr>
          <p:cNvPr id="227" name="Google Shape;227;p30"/>
          <p:cNvCxnSpPr>
            <a:stCxn id="214" idx="2"/>
            <a:endCxn id="215" idx="0"/>
          </p:cNvCxnSpPr>
          <p:nvPr/>
        </p:nvCxnSpPr>
        <p:spPr>
          <a:xfrm>
            <a:off x="4246525" y="460900"/>
            <a:ext cx="15600" cy="420900"/>
          </a:xfrm>
          <a:prstGeom prst="straightConnector1">
            <a:avLst/>
          </a:prstGeom>
          <a:noFill/>
          <a:ln cap="flat" cmpd="sng" w="19050">
            <a:solidFill>
              <a:schemeClr val="lt2"/>
            </a:solidFill>
            <a:prstDash val="solid"/>
            <a:round/>
            <a:headEnd len="med" w="med" type="none"/>
            <a:tailEnd len="med" w="med" type="stealth"/>
          </a:ln>
        </p:spPr>
      </p:cxnSp>
      <p:cxnSp>
        <p:nvCxnSpPr>
          <p:cNvPr id="228" name="Google Shape;228;p30"/>
          <p:cNvCxnSpPr>
            <a:endCxn id="216" idx="0"/>
          </p:cNvCxnSpPr>
          <p:nvPr/>
        </p:nvCxnSpPr>
        <p:spPr>
          <a:xfrm flipH="1">
            <a:off x="4246525" y="1152063"/>
            <a:ext cx="7800" cy="457500"/>
          </a:xfrm>
          <a:prstGeom prst="straightConnector1">
            <a:avLst/>
          </a:prstGeom>
          <a:noFill/>
          <a:ln cap="flat" cmpd="sng" w="19050">
            <a:solidFill>
              <a:schemeClr val="lt2"/>
            </a:solidFill>
            <a:prstDash val="solid"/>
            <a:round/>
            <a:headEnd len="med" w="med" type="none"/>
            <a:tailEnd len="med" w="med" type="stealth"/>
          </a:ln>
        </p:spPr>
      </p:cxnSp>
      <p:cxnSp>
        <p:nvCxnSpPr>
          <p:cNvPr id="229" name="Google Shape;229;p30"/>
          <p:cNvCxnSpPr/>
          <p:nvPr/>
        </p:nvCxnSpPr>
        <p:spPr>
          <a:xfrm flipH="1">
            <a:off x="4239325" y="1998625"/>
            <a:ext cx="7200" cy="472800"/>
          </a:xfrm>
          <a:prstGeom prst="straightConnector1">
            <a:avLst/>
          </a:prstGeom>
          <a:noFill/>
          <a:ln cap="flat" cmpd="sng" w="19050">
            <a:solidFill>
              <a:schemeClr val="lt2"/>
            </a:solidFill>
            <a:prstDash val="solid"/>
            <a:round/>
            <a:headEnd len="med" w="med" type="none"/>
            <a:tailEnd len="med" w="med" type="stealth"/>
          </a:ln>
        </p:spPr>
      </p:cxnSp>
      <p:cxnSp>
        <p:nvCxnSpPr>
          <p:cNvPr id="230" name="Google Shape;230;p30"/>
          <p:cNvCxnSpPr>
            <a:stCxn id="217" idx="2"/>
          </p:cNvCxnSpPr>
          <p:nvPr/>
        </p:nvCxnSpPr>
        <p:spPr>
          <a:xfrm>
            <a:off x="4230925" y="2898625"/>
            <a:ext cx="7800" cy="689400"/>
          </a:xfrm>
          <a:prstGeom prst="straightConnector1">
            <a:avLst/>
          </a:prstGeom>
          <a:noFill/>
          <a:ln cap="flat" cmpd="sng" w="19050">
            <a:solidFill>
              <a:schemeClr val="lt2"/>
            </a:solidFill>
            <a:prstDash val="solid"/>
            <a:round/>
            <a:headEnd len="med" w="med" type="none"/>
            <a:tailEnd len="med" w="med" type="stealth"/>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